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98"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3" r:id="rId29"/>
    <p:sldId id="284" r:id="rId30"/>
    <p:sldId id="282" r:id="rId31"/>
    <p:sldId id="285" r:id="rId32"/>
    <p:sldId id="286" r:id="rId33"/>
    <p:sldId id="287" r:id="rId34"/>
    <p:sldId id="288" r:id="rId35"/>
    <p:sldId id="289" r:id="rId36"/>
    <p:sldId id="290" r:id="rId37"/>
    <p:sldId id="291" r:id="rId38"/>
    <p:sldId id="292" r:id="rId39"/>
    <p:sldId id="293" r:id="rId40"/>
    <p:sldId id="299" r:id="rId41"/>
    <p:sldId id="294" r:id="rId42"/>
    <p:sldId id="295" r:id="rId43"/>
    <p:sldId id="296" r:id="rId44"/>
    <p:sldId id="297"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5" d="100"/>
          <a:sy n="85" d="100"/>
        </p:scale>
        <p:origin x="-70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567783-6723-45E3-8ED5-85C77B8F82F2}" type="doc">
      <dgm:prSet loTypeId="urn:microsoft.com/office/officeart/2005/8/layout/cycle6" loCatId="cycle" qsTypeId="urn:microsoft.com/office/officeart/2005/8/quickstyle/simple1" qsCatId="simple" csTypeId="urn:microsoft.com/office/officeart/2005/8/colors/accent3_1" csCatId="accent3" phldr="1"/>
      <dgm:spPr/>
      <dgm:t>
        <a:bodyPr/>
        <a:lstStyle/>
        <a:p>
          <a:endParaRPr lang="en-IN"/>
        </a:p>
      </dgm:t>
    </dgm:pt>
    <dgm:pt modelId="{31D5A360-AA76-4426-959D-B625062F80F8}">
      <dgm:prSet phldrT="[Text]"/>
      <dgm:spPr/>
      <dgm:t>
        <a:bodyPr/>
        <a:lstStyle/>
        <a:p>
          <a:r>
            <a:rPr lang="en-US" dirty="0"/>
            <a:t>Old age pension scheme</a:t>
          </a:r>
          <a:endParaRPr lang="en-IN" dirty="0"/>
        </a:p>
      </dgm:t>
    </dgm:pt>
    <dgm:pt modelId="{DB4E2824-2BE4-4169-8380-E06B9601FBA5}" type="parTrans" cxnId="{A7E92C14-5526-4231-851E-E95E3EA48116}">
      <dgm:prSet/>
      <dgm:spPr/>
      <dgm:t>
        <a:bodyPr/>
        <a:lstStyle/>
        <a:p>
          <a:endParaRPr lang="en-IN"/>
        </a:p>
      </dgm:t>
    </dgm:pt>
    <dgm:pt modelId="{E6A9F068-58FC-42AE-BD6E-108BCEDFB446}" type="sibTrans" cxnId="{A7E92C14-5526-4231-851E-E95E3EA48116}">
      <dgm:prSet/>
      <dgm:spPr/>
      <dgm:t>
        <a:bodyPr/>
        <a:lstStyle/>
        <a:p>
          <a:endParaRPr lang="en-IN"/>
        </a:p>
      </dgm:t>
    </dgm:pt>
    <dgm:pt modelId="{853F31D6-ED6C-4692-8336-BAC7C08D31CB}">
      <dgm:prSet phldrT="[Text]"/>
      <dgm:spPr/>
      <dgm:t>
        <a:bodyPr/>
        <a:lstStyle/>
        <a:p>
          <a:r>
            <a:rPr lang="en-US" dirty="0"/>
            <a:t>Homes for aged</a:t>
          </a:r>
          <a:endParaRPr lang="en-IN" dirty="0"/>
        </a:p>
      </dgm:t>
    </dgm:pt>
    <dgm:pt modelId="{77F601DB-F443-4486-A2A4-76BA970E6464}" type="parTrans" cxnId="{C67DE64F-C847-4CB1-B832-B5E3E30D238F}">
      <dgm:prSet/>
      <dgm:spPr/>
      <dgm:t>
        <a:bodyPr/>
        <a:lstStyle/>
        <a:p>
          <a:endParaRPr lang="en-IN"/>
        </a:p>
      </dgm:t>
    </dgm:pt>
    <dgm:pt modelId="{B8A001A2-DDC4-4704-9A64-A01F8BC85407}" type="sibTrans" cxnId="{C67DE64F-C847-4CB1-B832-B5E3E30D238F}">
      <dgm:prSet/>
      <dgm:spPr/>
      <dgm:t>
        <a:bodyPr/>
        <a:lstStyle/>
        <a:p>
          <a:endParaRPr lang="en-IN"/>
        </a:p>
      </dgm:t>
    </dgm:pt>
    <dgm:pt modelId="{B2507294-3C4A-452F-B906-B7A3FE0C093C}">
      <dgm:prSet phldrT="[Text]"/>
      <dgm:spPr/>
      <dgm:t>
        <a:bodyPr/>
        <a:lstStyle/>
        <a:p>
          <a:r>
            <a:rPr lang="en-US" dirty="0"/>
            <a:t>Family foster care</a:t>
          </a:r>
          <a:endParaRPr lang="en-IN" dirty="0"/>
        </a:p>
      </dgm:t>
    </dgm:pt>
    <dgm:pt modelId="{72575254-6787-4DFA-96A0-57A720C634F7}" type="parTrans" cxnId="{91F41244-C6E3-49CA-A328-4B02F02BAE4C}">
      <dgm:prSet/>
      <dgm:spPr/>
      <dgm:t>
        <a:bodyPr/>
        <a:lstStyle/>
        <a:p>
          <a:endParaRPr lang="en-IN"/>
        </a:p>
      </dgm:t>
    </dgm:pt>
    <dgm:pt modelId="{2D167957-6761-4AA0-BCC8-099EC7DF6927}" type="sibTrans" cxnId="{91F41244-C6E3-49CA-A328-4B02F02BAE4C}">
      <dgm:prSet/>
      <dgm:spPr/>
      <dgm:t>
        <a:bodyPr/>
        <a:lstStyle/>
        <a:p>
          <a:endParaRPr lang="en-IN"/>
        </a:p>
      </dgm:t>
    </dgm:pt>
    <dgm:pt modelId="{2D67FBED-C05C-4414-A994-EA2C03D42E3F}">
      <dgm:prSet phldrT="[Text]"/>
      <dgm:spPr/>
      <dgm:t>
        <a:bodyPr/>
        <a:lstStyle/>
        <a:p>
          <a:r>
            <a:rPr lang="en-US" dirty="0"/>
            <a:t>Medical assistance</a:t>
          </a:r>
          <a:endParaRPr lang="en-IN" dirty="0"/>
        </a:p>
      </dgm:t>
    </dgm:pt>
    <dgm:pt modelId="{4A99BE89-DEDD-479B-B0AA-1B0B599F7809}" type="parTrans" cxnId="{89AC0778-E4A7-4A9C-8587-C946A7331EDE}">
      <dgm:prSet/>
      <dgm:spPr/>
      <dgm:t>
        <a:bodyPr/>
        <a:lstStyle/>
        <a:p>
          <a:endParaRPr lang="en-IN"/>
        </a:p>
      </dgm:t>
    </dgm:pt>
    <dgm:pt modelId="{819D99B5-BEB1-432E-B05C-F1ECB588B1E2}" type="sibTrans" cxnId="{89AC0778-E4A7-4A9C-8587-C946A7331EDE}">
      <dgm:prSet/>
      <dgm:spPr/>
      <dgm:t>
        <a:bodyPr/>
        <a:lstStyle/>
        <a:p>
          <a:endParaRPr lang="en-IN"/>
        </a:p>
      </dgm:t>
    </dgm:pt>
    <dgm:pt modelId="{68AD33A6-E785-40FD-AC38-2B380E7D8A23}">
      <dgm:prSet phldrT="[Text]"/>
      <dgm:spPr/>
      <dgm:t>
        <a:bodyPr/>
        <a:lstStyle/>
        <a:p>
          <a:r>
            <a:rPr lang="en-US" dirty="0"/>
            <a:t>Mentally handicap services</a:t>
          </a:r>
          <a:endParaRPr lang="en-IN" dirty="0"/>
        </a:p>
      </dgm:t>
    </dgm:pt>
    <dgm:pt modelId="{57D67B4E-31BD-4AB3-8328-A3594EE9359C}" type="parTrans" cxnId="{57C77D82-5AF9-4864-86B1-4DB9E672C6B0}">
      <dgm:prSet/>
      <dgm:spPr/>
      <dgm:t>
        <a:bodyPr/>
        <a:lstStyle/>
        <a:p>
          <a:endParaRPr lang="en-IN"/>
        </a:p>
      </dgm:t>
    </dgm:pt>
    <dgm:pt modelId="{5F1F022F-725B-4B53-989B-C15C4C80DCA6}" type="sibTrans" cxnId="{57C77D82-5AF9-4864-86B1-4DB9E672C6B0}">
      <dgm:prSet/>
      <dgm:spPr/>
      <dgm:t>
        <a:bodyPr/>
        <a:lstStyle/>
        <a:p>
          <a:endParaRPr lang="en-IN"/>
        </a:p>
      </dgm:t>
    </dgm:pt>
    <dgm:pt modelId="{76BAC015-4C9F-42BD-98EE-BA46BFB40C42}" type="pres">
      <dgm:prSet presAssocID="{B9567783-6723-45E3-8ED5-85C77B8F82F2}" presName="cycle" presStyleCnt="0">
        <dgm:presLayoutVars>
          <dgm:dir/>
          <dgm:resizeHandles val="exact"/>
        </dgm:presLayoutVars>
      </dgm:prSet>
      <dgm:spPr/>
      <dgm:t>
        <a:bodyPr/>
        <a:lstStyle/>
        <a:p>
          <a:endParaRPr lang="en-US"/>
        </a:p>
      </dgm:t>
    </dgm:pt>
    <dgm:pt modelId="{D4D02EF9-533A-409B-84AD-7A0CB478902D}" type="pres">
      <dgm:prSet presAssocID="{31D5A360-AA76-4426-959D-B625062F80F8}" presName="node" presStyleLbl="node1" presStyleIdx="0" presStyleCnt="5">
        <dgm:presLayoutVars>
          <dgm:bulletEnabled val="1"/>
        </dgm:presLayoutVars>
      </dgm:prSet>
      <dgm:spPr/>
      <dgm:t>
        <a:bodyPr/>
        <a:lstStyle/>
        <a:p>
          <a:endParaRPr lang="en-US"/>
        </a:p>
      </dgm:t>
    </dgm:pt>
    <dgm:pt modelId="{B134FCA3-652A-4596-928B-6C3DEFEB3CE8}" type="pres">
      <dgm:prSet presAssocID="{31D5A360-AA76-4426-959D-B625062F80F8}" presName="spNode" presStyleCnt="0"/>
      <dgm:spPr/>
    </dgm:pt>
    <dgm:pt modelId="{497B08A0-DD67-4211-AECB-6C8EC6BD9E54}" type="pres">
      <dgm:prSet presAssocID="{E6A9F068-58FC-42AE-BD6E-108BCEDFB446}" presName="sibTrans" presStyleLbl="sibTrans1D1" presStyleIdx="0" presStyleCnt="5"/>
      <dgm:spPr/>
      <dgm:t>
        <a:bodyPr/>
        <a:lstStyle/>
        <a:p>
          <a:endParaRPr lang="en-US"/>
        </a:p>
      </dgm:t>
    </dgm:pt>
    <dgm:pt modelId="{DEC4D129-51FF-4FCB-815A-B92833228239}" type="pres">
      <dgm:prSet presAssocID="{853F31D6-ED6C-4692-8336-BAC7C08D31CB}" presName="node" presStyleLbl="node1" presStyleIdx="1" presStyleCnt="5">
        <dgm:presLayoutVars>
          <dgm:bulletEnabled val="1"/>
        </dgm:presLayoutVars>
      </dgm:prSet>
      <dgm:spPr/>
      <dgm:t>
        <a:bodyPr/>
        <a:lstStyle/>
        <a:p>
          <a:endParaRPr lang="en-US"/>
        </a:p>
      </dgm:t>
    </dgm:pt>
    <dgm:pt modelId="{38704892-7CE0-4DAC-ADBA-C7E7AED37E6E}" type="pres">
      <dgm:prSet presAssocID="{853F31D6-ED6C-4692-8336-BAC7C08D31CB}" presName="spNode" presStyleCnt="0"/>
      <dgm:spPr/>
    </dgm:pt>
    <dgm:pt modelId="{298A99CE-0E50-4A6F-9902-AB3052CF9F85}" type="pres">
      <dgm:prSet presAssocID="{B8A001A2-DDC4-4704-9A64-A01F8BC85407}" presName="sibTrans" presStyleLbl="sibTrans1D1" presStyleIdx="1" presStyleCnt="5"/>
      <dgm:spPr/>
      <dgm:t>
        <a:bodyPr/>
        <a:lstStyle/>
        <a:p>
          <a:endParaRPr lang="en-US"/>
        </a:p>
      </dgm:t>
    </dgm:pt>
    <dgm:pt modelId="{BA30FEB5-7817-411E-A7BC-4D521EFB3608}" type="pres">
      <dgm:prSet presAssocID="{B2507294-3C4A-452F-B906-B7A3FE0C093C}" presName="node" presStyleLbl="node1" presStyleIdx="2" presStyleCnt="5">
        <dgm:presLayoutVars>
          <dgm:bulletEnabled val="1"/>
        </dgm:presLayoutVars>
      </dgm:prSet>
      <dgm:spPr/>
      <dgm:t>
        <a:bodyPr/>
        <a:lstStyle/>
        <a:p>
          <a:endParaRPr lang="en-US"/>
        </a:p>
      </dgm:t>
    </dgm:pt>
    <dgm:pt modelId="{637A8838-ED6A-465F-AB93-27A11098F617}" type="pres">
      <dgm:prSet presAssocID="{B2507294-3C4A-452F-B906-B7A3FE0C093C}" presName="spNode" presStyleCnt="0"/>
      <dgm:spPr/>
    </dgm:pt>
    <dgm:pt modelId="{D8C82E2A-4BE0-4412-BD6E-99F969E17039}" type="pres">
      <dgm:prSet presAssocID="{2D167957-6761-4AA0-BCC8-099EC7DF6927}" presName="sibTrans" presStyleLbl="sibTrans1D1" presStyleIdx="2" presStyleCnt="5"/>
      <dgm:spPr/>
      <dgm:t>
        <a:bodyPr/>
        <a:lstStyle/>
        <a:p>
          <a:endParaRPr lang="en-US"/>
        </a:p>
      </dgm:t>
    </dgm:pt>
    <dgm:pt modelId="{C3ACB0DA-862D-47F0-A2D4-D245A2EABA3A}" type="pres">
      <dgm:prSet presAssocID="{2D67FBED-C05C-4414-A994-EA2C03D42E3F}" presName="node" presStyleLbl="node1" presStyleIdx="3" presStyleCnt="5">
        <dgm:presLayoutVars>
          <dgm:bulletEnabled val="1"/>
        </dgm:presLayoutVars>
      </dgm:prSet>
      <dgm:spPr/>
      <dgm:t>
        <a:bodyPr/>
        <a:lstStyle/>
        <a:p>
          <a:endParaRPr lang="en-US"/>
        </a:p>
      </dgm:t>
    </dgm:pt>
    <dgm:pt modelId="{220E25A6-5A56-42F9-A2CE-010E69569611}" type="pres">
      <dgm:prSet presAssocID="{2D67FBED-C05C-4414-A994-EA2C03D42E3F}" presName="spNode" presStyleCnt="0"/>
      <dgm:spPr/>
    </dgm:pt>
    <dgm:pt modelId="{2B931222-E943-40EB-8821-FBBF4B4A5759}" type="pres">
      <dgm:prSet presAssocID="{819D99B5-BEB1-432E-B05C-F1ECB588B1E2}" presName="sibTrans" presStyleLbl="sibTrans1D1" presStyleIdx="3" presStyleCnt="5"/>
      <dgm:spPr/>
      <dgm:t>
        <a:bodyPr/>
        <a:lstStyle/>
        <a:p>
          <a:endParaRPr lang="en-US"/>
        </a:p>
      </dgm:t>
    </dgm:pt>
    <dgm:pt modelId="{2C12B333-364E-4DBD-B281-629521152B5C}" type="pres">
      <dgm:prSet presAssocID="{68AD33A6-E785-40FD-AC38-2B380E7D8A23}" presName="node" presStyleLbl="node1" presStyleIdx="4" presStyleCnt="5">
        <dgm:presLayoutVars>
          <dgm:bulletEnabled val="1"/>
        </dgm:presLayoutVars>
      </dgm:prSet>
      <dgm:spPr/>
      <dgm:t>
        <a:bodyPr/>
        <a:lstStyle/>
        <a:p>
          <a:endParaRPr lang="en-US"/>
        </a:p>
      </dgm:t>
    </dgm:pt>
    <dgm:pt modelId="{F211CCFF-7E8B-4E79-A1E7-B023A5785CEE}" type="pres">
      <dgm:prSet presAssocID="{68AD33A6-E785-40FD-AC38-2B380E7D8A23}" presName="spNode" presStyleCnt="0"/>
      <dgm:spPr/>
    </dgm:pt>
    <dgm:pt modelId="{77F0DD68-764F-45FA-B981-BA7C27010484}" type="pres">
      <dgm:prSet presAssocID="{5F1F022F-725B-4B53-989B-C15C4C80DCA6}" presName="sibTrans" presStyleLbl="sibTrans1D1" presStyleIdx="4" presStyleCnt="5"/>
      <dgm:spPr/>
      <dgm:t>
        <a:bodyPr/>
        <a:lstStyle/>
        <a:p>
          <a:endParaRPr lang="en-US"/>
        </a:p>
      </dgm:t>
    </dgm:pt>
  </dgm:ptLst>
  <dgm:cxnLst>
    <dgm:cxn modelId="{52918A1C-E739-464F-8CA6-ED465100050A}" type="presOf" srcId="{2D67FBED-C05C-4414-A994-EA2C03D42E3F}" destId="{C3ACB0DA-862D-47F0-A2D4-D245A2EABA3A}" srcOrd="0" destOrd="0" presId="urn:microsoft.com/office/officeart/2005/8/layout/cycle6"/>
    <dgm:cxn modelId="{C67DE64F-C847-4CB1-B832-B5E3E30D238F}" srcId="{B9567783-6723-45E3-8ED5-85C77B8F82F2}" destId="{853F31D6-ED6C-4692-8336-BAC7C08D31CB}" srcOrd="1" destOrd="0" parTransId="{77F601DB-F443-4486-A2A4-76BA970E6464}" sibTransId="{B8A001A2-DDC4-4704-9A64-A01F8BC85407}"/>
    <dgm:cxn modelId="{9C481357-8416-417F-A3D5-F71D51FB7528}" type="presOf" srcId="{2D167957-6761-4AA0-BCC8-099EC7DF6927}" destId="{D8C82E2A-4BE0-4412-BD6E-99F969E17039}" srcOrd="0" destOrd="0" presId="urn:microsoft.com/office/officeart/2005/8/layout/cycle6"/>
    <dgm:cxn modelId="{09A501AB-CFF0-4E77-AC39-CE05ADF4E06F}" type="presOf" srcId="{853F31D6-ED6C-4692-8336-BAC7C08D31CB}" destId="{DEC4D129-51FF-4FCB-815A-B92833228239}" srcOrd="0" destOrd="0" presId="urn:microsoft.com/office/officeart/2005/8/layout/cycle6"/>
    <dgm:cxn modelId="{0F9B7249-8D4B-49A5-837F-186B88A550C1}" type="presOf" srcId="{B9567783-6723-45E3-8ED5-85C77B8F82F2}" destId="{76BAC015-4C9F-42BD-98EE-BA46BFB40C42}" srcOrd="0" destOrd="0" presId="urn:microsoft.com/office/officeart/2005/8/layout/cycle6"/>
    <dgm:cxn modelId="{4359B624-1F7F-49DC-87ED-47711B7CBC43}" type="presOf" srcId="{B8A001A2-DDC4-4704-9A64-A01F8BC85407}" destId="{298A99CE-0E50-4A6F-9902-AB3052CF9F85}" srcOrd="0" destOrd="0" presId="urn:microsoft.com/office/officeart/2005/8/layout/cycle6"/>
    <dgm:cxn modelId="{49CEF975-12A2-446C-9690-59E12E3CE3E7}" type="presOf" srcId="{5F1F022F-725B-4B53-989B-C15C4C80DCA6}" destId="{77F0DD68-764F-45FA-B981-BA7C27010484}" srcOrd="0" destOrd="0" presId="urn:microsoft.com/office/officeart/2005/8/layout/cycle6"/>
    <dgm:cxn modelId="{E8A727D5-D86E-4BD8-B08B-7DA8BE4048C5}" type="presOf" srcId="{819D99B5-BEB1-432E-B05C-F1ECB588B1E2}" destId="{2B931222-E943-40EB-8821-FBBF4B4A5759}" srcOrd="0" destOrd="0" presId="urn:microsoft.com/office/officeart/2005/8/layout/cycle6"/>
    <dgm:cxn modelId="{DBC6B835-112A-46D9-824F-4ACCEC4B8991}" type="presOf" srcId="{B2507294-3C4A-452F-B906-B7A3FE0C093C}" destId="{BA30FEB5-7817-411E-A7BC-4D521EFB3608}" srcOrd="0" destOrd="0" presId="urn:microsoft.com/office/officeart/2005/8/layout/cycle6"/>
    <dgm:cxn modelId="{89AC0778-E4A7-4A9C-8587-C946A7331EDE}" srcId="{B9567783-6723-45E3-8ED5-85C77B8F82F2}" destId="{2D67FBED-C05C-4414-A994-EA2C03D42E3F}" srcOrd="3" destOrd="0" parTransId="{4A99BE89-DEDD-479B-B0AA-1B0B599F7809}" sibTransId="{819D99B5-BEB1-432E-B05C-F1ECB588B1E2}"/>
    <dgm:cxn modelId="{A7E92C14-5526-4231-851E-E95E3EA48116}" srcId="{B9567783-6723-45E3-8ED5-85C77B8F82F2}" destId="{31D5A360-AA76-4426-959D-B625062F80F8}" srcOrd="0" destOrd="0" parTransId="{DB4E2824-2BE4-4169-8380-E06B9601FBA5}" sibTransId="{E6A9F068-58FC-42AE-BD6E-108BCEDFB446}"/>
    <dgm:cxn modelId="{91F41244-C6E3-49CA-A328-4B02F02BAE4C}" srcId="{B9567783-6723-45E3-8ED5-85C77B8F82F2}" destId="{B2507294-3C4A-452F-B906-B7A3FE0C093C}" srcOrd="2" destOrd="0" parTransId="{72575254-6787-4DFA-96A0-57A720C634F7}" sibTransId="{2D167957-6761-4AA0-BCC8-099EC7DF6927}"/>
    <dgm:cxn modelId="{C74B53F3-1862-483B-A6BB-18658B350F6D}" type="presOf" srcId="{68AD33A6-E785-40FD-AC38-2B380E7D8A23}" destId="{2C12B333-364E-4DBD-B281-629521152B5C}" srcOrd="0" destOrd="0" presId="urn:microsoft.com/office/officeart/2005/8/layout/cycle6"/>
    <dgm:cxn modelId="{645B97A8-5275-4A11-B491-5DD84E64CCAD}" type="presOf" srcId="{E6A9F068-58FC-42AE-BD6E-108BCEDFB446}" destId="{497B08A0-DD67-4211-AECB-6C8EC6BD9E54}" srcOrd="0" destOrd="0" presId="urn:microsoft.com/office/officeart/2005/8/layout/cycle6"/>
    <dgm:cxn modelId="{1BA903E0-7B4A-4949-A918-CD0EA397C927}" type="presOf" srcId="{31D5A360-AA76-4426-959D-B625062F80F8}" destId="{D4D02EF9-533A-409B-84AD-7A0CB478902D}" srcOrd="0" destOrd="0" presId="urn:microsoft.com/office/officeart/2005/8/layout/cycle6"/>
    <dgm:cxn modelId="{57C77D82-5AF9-4864-86B1-4DB9E672C6B0}" srcId="{B9567783-6723-45E3-8ED5-85C77B8F82F2}" destId="{68AD33A6-E785-40FD-AC38-2B380E7D8A23}" srcOrd="4" destOrd="0" parTransId="{57D67B4E-31BD-4AB3-8328-A3594EE9359C}" sibTransId="{5F1F022F-725B-4B53-989B-C15C4C80DCA6}"/>
    <dgm:cxn modelId="{C8CF1B18-9AAB-4750-9A86-C7BD03A7A294}" type="presParOf" srcId="{76BAC015-4C9F-42BD-98EE-BA46BFB40C42}" destId="{D4D02EF9-533A-409B-84AD-7A0CB478902D}" srcOrd="0" destOrd="0" presId="urn:microsoft.com/office/officeart/2005/8/layout/cycle6"/>
    <dgm:cxn modelId="{0B01BD88-6388-4F74-8466-5316AF076FFF}" type="presParOf" srcId="{76BAC015-4C9F-42BD-98EE-BA46BFB40C42}" destId="{B134FCA3-652A-4596-928B-6C3DEFEB3CE8}" srcOrd="1" destOrd="0" presId="urn:microsoft.com/office/officeart/2005/8/layout/cycle6"/>
    <dgm:cxn modelId="{59AB45C8-A9A0-4F2A-A3B8-0475970E49FD}" type="presParOf" srcId="{76BAC015-4C9F-42BD-98EE-BA46BFB40C42}" destId="{497B08A0-DD67-4211-AECB-6C8EC6BD9E54}" srcOrd="2" destOrd="0" presId="urn:microsoft.com/office/officeart/2005/8/layout/cycle6"/>
    <dgm:cxn modelId="{39005830-695C-48BC-8D09-6F3C63B06485}" type="presParOf" srcId="{76BAC015-4C9F-42BD-98EE-BA46BFB40C42}" destId="{DEC4D129-51FF-4FCB-815A-B92833228239}" srcOrd="3" destOrd="0" presId="urn:microsoft.com/office/officeart/2005/8/layout/cycle6"/>
    <dgm:cxn modelId="{BB561368-055D-4B80-B733-953E05AAE6BA}" type="presParOf" srcId="{76BAC015-4C9F-42BD-98EE-BA46BFB40C42}" destId="{38704892-7CE0-4DAC-ADBA-C7E7AED37E6E}" srcOrd="4" destOrd="0" presId="urn:microsoft.com/office/officeart/2005/8/layout/cycle6"/>
    <dgm:cxn modelId="{9DC2E8AB-ACB3-4B58-AB75-6CD8BAA8CA75}" type="presParOf" srcId="{76BAC015-4C9F-42BD-98EE-BA46BFB40C42}" destId="{298A99CE-0E50-4A6F-9902-AB3052CF9F85}" srcOrd="5" destOrd="0" presId="urn:microsoft.com/office/officeart/2005/8/layout/cycle6"/>
    <dgm:cxn modelId="{C13991A3-9AD0-4D1C-96DB-DDCAD1212F2E}" type="presParOf" srcId="{76BAC015-4C9F-42BD-98EE-BA46BFB40C42}" destId="{BA30FEB5-7817-411E-A7BC-4D521EFB3608}" srcOrd="6" destOrd="0" presId="urn:microsoft.com/office/officeart/2005/8/layout/cycle6"/>
    <dgm:cxn modelId="{5D669D62-E153-493B-9A63-595F627BFF72}" type="presParOf" srcId="{76BAC015-4C9F-42BD-98EE-BA46BFB40C42}" destId="{637A8838-ED6A-465F-AB93-27A11098F617}" srcOrd="7" destOrd="0" presId="urn:microsoft.com/office/officeart/2005/8/layout/cycle6"/>
    <dgm:cxn modelId="{48A8FEDF-CE89-4477-A241-9D82D46FFA67}" type="presParOf" srcId="{76BAC015-4C9F-42BD-98EE-BA46BFB40C42}" destId="{D8C82E2A-4BE0-4412-BD6E-99F969E17039}" srcOrd="8" destOrd="0" presId="urn:microsoft.com/office/officeart/2005/8/layout/cycle6"/>
    <dgm:cxn modelId="{132A8325-DD60-4EBF-BEFE-9E154E47ECA5}" type="presParOf" srcId="{76BAC015-4C9F-42BD-98EE-BA46BFB40C42}" destId="{C3ACB0DA-862D-47F0-A2D4-D245A2EABA3A}" srcOrd="9" destOrd="0" presId="urn:microsoft.com/office/officeart/2005/8/layout/cycle6"/>
    <dgm:cxn modelId="{E13FDAD7-DBE7-4A70-AD3F-6E107B58C8D2}" type="presParOf" srcId="{76BAC015-4C9F-42BD-98EE-BA46BFB40C42}" destId="{220E25A6-5A56-42F9-A2CE-010E69569611}" srcOrd="10" destOrd="0" presId="urn:microsoft.com/office/officeart/2005/8/layout/cycle6"/>
    <dgm:cxn modelId="{47197FBD-0040-4DE4-BA20-FF3C294B047A}" type="presParOf" srcId="{76BAC015-4C9F-42BD-98EE-BA46BFB40C42}" destId="{2B931222-E943-40EB-8821-FBBF4B4A5759}" srcOrd="11" destOrd="0" presId="urn:microsoft.com/office/officeart/2005/8/layout/cycle6"/>
    <dgm:cxn modelId="{EC3A81E4-DF27-4D75-A92B-1AFBF72AF508}" type="presParOf" srcId="{76BAC015-4C9F-42BD-98EE-BA46BFB40C42}" destId="{2C12B333-364E-4DBD-B281-629521152B5C}" srcOrd="12" destOrd="0" presId="urn:microsoft.com/office/officeart/2005/8/layout/cycle6"/>
    <dgm:cxn modelId="{DA24F7BC-3FB4-44A3-A638-DD2D6BC6A776}" type="presParOf" srcId="{76BAC015-4C9F-42BD-98EE-BA46BFB40C42}" destId="{F211CCFF-7E8B-4E79-A1E7-B023A5785CEE}" srcOrd="13" destOrd="0" presId="urn:microsoft.com/office/officeart/2005/8/layout/cycle6"/>
    <dgm:cxn modelId="{4CF847F2-DF93-4856-8629-07999B69AED3}" type="presParOf" srcId="{76BAC015-4C9F-42BD-98EE-BA46BFB40C42}" destId="{77F0DD68-764F-45FA-B981-BA7C27010484}" srcOrd="14"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D86439-3401-477E-8689-7D3D057B39C5}" type="doc">
      <dgm:prSet loTypeId="urn:microsoft.com/office/officeart/2005/8/layout/equation1" loCatId="process" qsTypeId="urn:microsoft.com/office/officeart/2005/8/quickstyle/simple1" qsCatId="simple" csTypeId="urn:microsoft.com/office/officeart/2005/8/colors/accent1_2" csCatId="accent1" phldr="1"/>
      <dgm:spPr/>
    </dgm:pt>
    <dgm:pt modelId="{AD1A1D08-8A22-4E81-B2DF-398BA3E13D23}">
      <dgm:prSet phldrT="[Text]"/>
      <dgm:spPr/>
      <dgm:t>
        <a:bodyPr/>
        <a:lstStyle/>
        <a:p>
          <a:r>
            <a:rPr lang="en-US" dirty="0"/>
            <a:t>Employees benefits</a:t>
          </a:r>
          <a:endParaRPr lang="en-IN" dirty="0"/>
        </a:p>
      </dgm:t>
    </dgm:pt>
    <dgm:pt modelId="{95B40A09-137E-4929-B28D-1CBA8D1E141A}" type="parTrans" cxnId="{56A36354-7B47-407E-8EA6-BEDBCE93B2DD}">
      <dgm:prSet/>
      <dgm:spPr/>
      <dgm:t>
        <a:bodyPr/>
        <a:lstStyle/>
        <a:p>
          <a:endParaRPr lang="en-IN"/>
        </a:p>
      </dgm:t>
    </dgm:pt>
    <dgm:pt modelId="{5B72668E-2A02-4250-90C8-22A882779DA3}" type="sibTrans" cxnId="{56A36354-7B47-407E-8EA6-BEDBCE93B2DD}">
      <dgm:prSet/>
      <dgm:spPr/>
      <dgm:t>
        <a:bodyPr/>
        <a:lstStyle/>
        <a:p>
          <a:endParaRPr lang="en-IN"/>
        </a:p>
      </dgm:t>
    </dgm:pt>
    <dgm:pt modelId="{734B795D-1450-4AB1-8503-29C0F923DD7D}">
      <dgm:prSet phldrT="[Text]"/>
      <dgm:spPr/>
      <dgm:t>
        <a:bodyPr/>
        <a:lstStyle/>
        <a:p>
          <a:r>
            <a:rPr lang="en-US" dirty="0"/>
            <a:t>Employer benefits</a:t>
          </a:r>
          <a:endParaRPr lang="en-IN" dirty="0"/>
        </a:p>
      </dgm:t>
    </dgm:pt>
    <dgm:pt modelId="{6F4C1B97-9AF0-4526-A907-01815808B7F8}" type="parTrans" cxnId="{0C010359-D3C3-4FD8-94A0-757A4BC2923E}">
      <dgm:prSet/>
      <dgm:spPr/>
      <dgm:t>
        <a:bodyPr/>
        <a:lstStyle/>
        <a:p>
          <a:endParaRPr lang="en-IN"/>
        </a:p>
      </dgm:t>
    </dgm:pt>
    <dgm:pt modelId="{137983D3-FCEF-46C8-A6A8-6C1759ECCACC}" type="sibTrans" cxnId="{0C010359-D3C3-4FD8-94A0-757A4BC2923E}">
      <dgm:prSet/>
      <dgm:spPr/>
      <dgm:t>
        <a:bodyPr/>
        <a:lstStyle/>
        <a:p>
          <a:endParaRPr lang="en-IN"/>
        </a:p>
      </dgm:t>
    </dgm:pt>
    <dgm:pt modelId="{DBBCBB33-15EE-43E8-8697-27E94C7DCFE5}">
      <dgm:prSet phldrT="[Text]"/>
      <dgm:spPr/>
      <dgm:t>
        <a:bodyPr/>
        <a:lstStyle/>
        <a:p>
          <a:r>
            <a:rPr lang="en-US" dirty="0"/>
            <a:t>Benefits under ESI Act</a:t>
          </a:r>
          <a:endParaRPr lang="en-IN" dirty="0"/>
        </a:p>
      </dgm:t>
    </dgm:pt>
    <dgm:pt modelId="{C8958EA6-2688-4EA1-BED0-36A9D1F21651}" type="parTrans" cxnId="{4396504E-D364-45B0-93D7-55C3729914B9}">
      <dgm:prSet/>
      <dgm:spPr/>
      <dgm:t>
        <a:bodyPr/>
        <a:lstStyle/>
        <a:p>
          <a:endParaRPr lang="en-IN"/>
        </a:p>
      </dgm:t>
    </dgm:pt>
    <dgm:pt modelId="{95F79C7D-64BF-4D64-9F32-980360C44D87}" type="sibTrans" cxnId="{4396504E-D364-45B0-93D7-55C3729914B9}">
      <dgm:prSet/>
      <dgm:spPr/>
      <dgm:t>
        <a:bodyPr/>
        <a:lstStyle/>
        <a:p>
          <a:endParaRPr lang="en-IN"/>
        </a:p>
      </dgm:t>
    </dgm:pt>
    <dgm:pt modelId="{6260A312-9D49-4A0C-86E2-3EAC312F691E}" type="pres">
      <dgm:prSet presAssocID="{06D86439-3401-477E-8689-7D3D057B39C5}" presName="linearFlow" presStyleCnt="0">
        <dgm:presLayoutVars>
          <dgm:dir/>
          <dgm:resizeHandles val="exact"/>
        </dgm:presLayoutVars>
      </dgm:prSet>
      <dgm:spPr/>
    </dgm:pt>
    <dgm:pt modelId="{601E635A-86FB-436A-873F-430DFFD62B03}" type="pres">
      <dgm:prSet presAssocID="{AD1A1D08-8A22-4E81-B2DF-398BA3E13D23}" presName="node" presStyleLbl="node1" presStyleIdx="0" presStyleCnt="3">
        <dgm:presLayoutVars>
          <dgm:bulletEnabled val="1"/>
        </dgm:presLayoutVars>
      </dgm:prSet>
      <dgm:spPr/>
      <dgm:t>
        <a:bodyPr/>
        <a:lstStyle/>
        <a:p>
          <a:endParaRPr lang="en-US"/>
        </a:p>
      </dgm:t>
    </dgm:pt>
    <dgm:pt modelId="{F02E6D91-060A-49DE-87E8-3C5A454F0BB3}" type="pres">
      <dgm:prSet presAssocID="{5B72668E-2A02-4250-90C8-22A882779DA3}" presName="spacerL" presStyleCnt="0"/>
      <dgm:spPr/>
    </dgm:pt>
    <dgm:pt modelId="{B3CDAD75-4C47-4082-8A90-9F433B1C2FC6}" type="pres">
      <dgm:prSet presAssocID="{5B72668E-2A02-4250-90C8-22A882779DA3}" presName="sibTrans" presStyleLbl="sibTrans2D1" presStyleIdx="0" presStyleCnt="2"/>
      <dgm:spPr/>
      <dgm:t>
        <a:bodyPr/>
        <a:lstStyle/>
        <a:p>
          <a:endParaRPr lang="en-US"/>
        </a:p>
      </dgm:t>
    </dgm:pt>
    <dgm:pt modelId="{AB923E24-A35A-47F9-B596-A3B6302552CF}" type="pres">
      <dgm:prSet presAssocID="{5B72668E-2A02-4250-90C8-22A882779DA3}" presName="spacerR" presStyleCnt="0"/>
      <dgm:spPr/>
    </dgm:pt>
    <dgm:pt modelId="{5F988A93-9DB8-48B0-B6D3-90E65E534584}" type="pres">
      <dgm:prSet presAssocID="{734B795D-1450-4AB1-8503-29C0F923DD7D}" presName="node" presStyleLbl="node1" presStyleIdx="1" presStyleCnt="3">
        <dgm:presLayoutVars>
          <dgm:bulletEnabled val="1"/>
        </dgm:presLayoutVars>
      </dgm:prSet>
      <dgm:spPr/>
      <dgm:t>
        <a:bodyPr/>
        <a:lstStyle/>
        <a:p>
          <a:endParaRPr lang="en-US"/>
        </a:p>
      </dgm:t>
    </dgm:pt>
    <dgm:pt modelId="{89D83E51-CB51-4C33-A15C-DEC52CA6932B}" type="pres">
      <dgm:prSet presAssocID="{137983D3-FCEF-46C8-A6A8-6C1759ECCACC}" presName="spacerL" presStyleCnt="0"/>
      <dgm:spPr/>
    </dgm:pt>
    <dgm:pt modelId="{DC8FF902-E56B-457B-99D4-A88FE28E6272}" type="pres">
      <dgm:prSet presAssocID="{137983D3-FCEF-46C8-A6A8-6C1759ECCACC}" presName="sibTrans" presStyleLbl="sibTrans2D1" presStyleIdx="1" presStyleCnt="2"/>
      <dgm:spPr/>
      <dgm:t>
        <a:bodyPr/>
        <a:lstStyle/>
        <a:p>
          <a:endParaRPr lang="en-US"/>
        </a:p>
      </dgm:t>
    </dgm:pt>
    <dgm:pt modelId="{8E82C51E-FC20-427A-933D-50CD323E7E76}" type="pres">
      <dgm:prSet presAssocID="{137983D3-FCEF-46C8-A6A8-6C1759ECCACC}" presName="spacerR" presStyleCnt="0"/>
      <dgm:spPr/>
    </dgm:pt>
    <dgm:pt modelId="{D05F60DA-8659-4BFE-92DF-4CC55DC80E13}" type="pres">
      <dgm:prSet presAssocID="{DBBCBB33-15EE-43E8-8697-27E94C7DCFE5}" presName="node" presStyleLbl="node1" presStyleIdx="2" presStyleCnt="3">
        <dgm:presLayoutVars>
          <dgm:bulletEnabled val="1"/>
        </dgm:presLayoutVars>
      </dgm:prSet>
      <dgm:spPr/>
      <dgm:t>
        <a:bodyPr/>
        <a:lstStyle/>
        <a:p>
          <a:endParaRPr lang="en-US"/>
        </a:p>
      </dgm:t>
    </dgm:pt>
  </dgm:ptLst>
  <dgm:cxnLst>
    <dgm:cxn modelId="{7076647B-76D5-4D8E-938F-8FCAFAE6C920}" type="presOf" srcId="{06D86439-3401-477E-8689-7D3D057B39C5}" destId="{6260A312-9D49-4A0C-86E2-3EAC312F691E}" srcOrd="0" destOrd="0" presId="urn:microsoft.com/office/officeart/2005/8/layout/equation1"/>
    <dgm:cxn modelId="{4396504E-D364-45B0-93D7-55C3729914B9}" srcId="{06D86439-3401-477E-8689-7D3D057B39C5}" destId="{DBBCBB33-15EE-43E8-8697-27E94C7DCFE5}" srcOrd="2" destOrd="0" parTransId="{C8958EA6-2688-4EA1-BED0-36A9D1F21651}" sibTransId="{95F79C7D-64BF-4D64-9F32-980360C44D87}"/>
    <dgm:cxn modelId="{BA2D519B-FDB4-4557-9B75-387DBE1AE020}" type="presOf" srcId="{137983D3-FCEF-46C8-A6A8-6C1759ECCACC}" destId="{DC8FF902-E56B-457B-99D4-A88FE28E6272}" srcOrd="0" destOrd="0" presId="urn:microsoft.com/office/officeart/2005/8/layout/equation1"/>
    <dgm:cxn modelId="{56A36354-7B47-407E-8EA6-BEDBCE93B2DD}" srcId="{06D86439-3401-477E-8689-7D3D057B39C5}" destId="{AD1A1D08-8A22-4E81-B2DF-398BA3E13D23}" srcOrd="0" destOrd="0" parTransId="{95B40A09-137E-4929-B28D-1CBA8D1E141A}" sibTransId="{5B72668E-2A02-4250-90C8-22A882779DA3}"/>
    <dgm:cxn modelId="{21E030CE-7C5D-4E95-814C-D67243A50F81}" type="presOf" srcId="{AD1A1D08-8A22-4E81-B2DF-398BA3E13D23}" destId="{601E635A-86FB-436A-873F-430DFFD62B03}" srcOrd="0" destOrd="0" presId="urn:microsoft.com/office/officeart/2005/8/layout/equation1"/>
    <dgm:cxn modelId="{C3115710-F99D-4331-A3DE-92AD87D2608E}" type="presOf" srcId="{DBBCBB33-15EE-43E8-8697-27E94C7DCFE5}" destId="{D05F60DA-8659-4BFE-92DF-4CC55DC80E13}" srcOrd="0" destOrd="0" presId="urn:microsoft.com/office/officeart/2005/8/layout/equation1"/>
    <dgm:cxn modelId="{6E74F631-3213-446F-8C39-9AE976B098D6}" type="presOf" srcId="{5B72668E-2A02-4250-90C8-22A882779DA3}" destId="{B3CDAD75-4C47-4082-8A90-9F433B1C2FC6}" srcOrd="0" destOrd="0" presId="urn:microsoft.com/office/officeart/2005/8/layout/equation1"/>
    <dgm:cxn modelId="{0C010359-D3C3-4FD8-94A0-757A4BC2923E}" srcId="{06D86439-3401-477E-8689-7D3D057B39C5}" destId="{734B795D-1450-4AB1-8503-29C0F923DD7D}" srcOrd="1" destOrd="0" parTransId="{6F4C1B97-9AF0-4526-A907-01815808B7F8}" sibTransId="{137983D3-FCEF-46C8-A6A8-6C1759ECCACC}"/>
    <dgm:cxn modelId="{DF8A6783-1046-4078-AF6F-9CE61FA70F5A}" type="presOf" srcId="{734B795D-1450-4AB1-8503-29C0F923DD7D}" destId="{5F988A93-9DB8-48B0-B6D3-90E65E534584}" srcOrd="0" destOrd="0" presId="urn:microsoft.com/office/officeart/2005/8/layout/equation1"/>
    <dgm:cxn modelId="{55605DC2-7667-4144-9887-DB20C75838FC}" type="presParOf" srcId="{6260A312-9D49-4A0C-86E2-3EAC312F691E}" destId="{601E635A-86FB-436A-873F-430DFFD62B03}" srcOrd="0" destOrd="0" presId="urn:microsoft.com/office/officeart/2005/8/layout/equation1"/>
    <dgm:cxn modelId="{BCD05EC1-4EFB-431E-8911-4F0A995679A7}" type="presParOf" srcId="{6260A312-9D49-4A0C-86E2-3EAC312F691E}" destId="{F02E6D91-060A-49DE-87E8-3C5A454F0BB3}" srcOrd="1" destOrd="0" presId="urn:microsoft.com/office/officeart/2005/8/layout/equation1"/>
    <dgm:cxn modelId="{D1557E11-6182-438D-A156-F2497AF1542F}" type="presParOf" srcId="{6260A312-9D49-4A0C-86E2-3EAC312F691E}" destId="{B3CDAD75-4C47-4082-8A90-9F433B1C2FC6}" srcOrd="2" destOrd="0" presId="urn:microsoft.com/office/officeart/2005/8/layout/equation1"/>
    <dgm:cxn modelId="{F56BBB29-8E0B-4693-B23C-4E1E59969C8E}" type="presParOf" srcId="{6260A312-9D49-4A0C-86E2-3EAC312F691E}" destId="{AB923E24-A35A-47F9-B596-A3B6302552CF}" srcOrd="3" destOrd="0" presId="urn:microsoft.com/office/officeart/2005/8/layout/equation1"/>
    <dgm:cxn modelId="{5F8E656C-0178-4CF6-A63C-00EF675E5478}" type="presParOf" srcId="{6260A312-9D49-4A0C-86E2-3EAC312F691E}" destId="{5F988A93-9DB8-48B0-B6D3-90E65E534584}" srcOrd="4" destOrd="0" presId="urn:microsoft.com/office/officeart/2005/8/layout/equation1"/>
    <dgm:cxn modelId="{82FDA13F-339B-4AC1-A9C6-7C8862D5C5FA}" type="presParOf" srcId="{6260A312-9D49-4A0C-86E2-3EAC312F691E}" destId="{89D83E51-CB51-4C33-A15C-DEC52CA6932B}" srcOrd="5" destOrd="0" presId="urn:microsoft.com/office/officeart/2005/8/layout/equation1"/>
    <dgm:cxn modelId="{9F6C6706-85C4-4A7D-A5CC-8EDC9366A07B}" type="presParOf" srcId="{6260A312-9D49-4A0C-86E2-3EAC312F691E}" destId="{DC8FF902-E56B-457B-99D4-A88FE28E6272}" srcOrd="6" destOrd="0" presId="urn:microsoft.com/office/officeart/2005/8/layout/equation1"/>
    <dgm:cxn modelId="{5F14BED3-9F68-4261-9914-B2DBAD288F68}" type="presParOf" srcId="{6260A312-9D49-4A0C-86E2-3EAC312F691E}" destId="{8E82C51E-FC20-427A-933D-50CD323E7E76}" srcOrd="7" destOrd="0" presId="urn:microsoft.com/office/officeart/2005/8/layout/equation1"/>
    <dgm:cxn modelId="{8EFA0A19-6A38-4984-811D-2DFCAA4D2CDF}" type="presParOf" srcId="{6260A312-9D49-4A0C-86E2-3EAC312F691E}" destId="{D05F60DA-8659-4BFE-92DF-4CC55DC80E13}"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804330-15DC-42AA-8A12-5EBC0A09B422}"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IN"/>
        </a:p>
      </dgm:t>
    </dgm:pt>
    <dgm:pt modelId="{8A47F0BC-F3A6-4CF4-957C-133EAE750959}">
      <dgm:prSet phldrT="[Text]"/>
      <dgm:spPr/>
      <dgm:t>
        <a:bodyPr/>
        <a:lstStyle/>
        <a:p>
          <a:r>
            <a:rPr lang="en-US" dirty="0"/>
            <a:t>Population pressure, unemployment</a:t>
          </a:r>
          <a:endParaRPr lang="en-IN" dirty="0"/>
        </a:p>
      </dgm:t>
    </dgm:pt>
    <dgm:pt modelId="{3D6A8A17-23FA-4524-B775-E6EB2CE3F71E}" type="parTrans" cxnId="{EAAAA4EA-E203-4EB8-9729-8D5EFCB26BE7}">
      <dgm:prSet/>
      <dgm:spPr/>
      <dgm:t>
        <a:bodyPr/>
        <a:lstStyle/>
        <a:p>
          <a:endParaRPr lang="en-IN"/>
        </a:p>
      </dgm:t>
    </dgm:pt>
    <dgm:pt modelId="{6ED17F17-F3E2-4582-9B95-F36E1B96BB2C}" type="sibTrans" cxnId="{EAAAA4EA-E203-4EB8-9729-8D5EFCB26BE7}">
      <dgm:prSet/>
      <dgm:spPr/>
      <dgm:t>
        <a:bodyPr/>
        <a:lstStyle/>
        <a:p>
          <a:endParaRPr lang="en-IN"/>
        </a:p>
      </dgm:t>
    </dgm:pt>
    <dgm:pt modelId="{E3854B5B-ADFB-44B2-8329-2FBF1CB51822}">
      <dgm:prSet phldrT="[Text]"/>
      <dgm:spPr/>
      <dgm:t>
        <a:bodyPr/>
        <a:lstStyle/>
        <a:p>
          <a:r>
            <a:rPr lang="en-US" dirty="0"/>
            <a:t>poverty</a:t>
          </a:r>
          <a:endParaRPr lang="en-IN" dirty="0"/>
        </a:p>
      </dgm:t>
    </dgm:pt>
    <dgm:pt modelId="{00C1DEF7-ABC6-4DE1-969B-43F7A9E6CE53}" type="parTrans" cxnId="{AA392832-FF4F-43DA-B048-F304B19856F3}">
      <dgm:prSet/>
      <dgm:spPr/>
      <dgm:t>
        <a:bodyPr/>
        <a:lstStyle/>
        <a:p>
          <a:endParaRPr lang="en-IN"/>
        </a:p>
      </dgm:t>
    </dgm:pt>
    <dgm:pt modelId="{8F88E667-2ADB-474A-BA7E-8923B2E0C907}" type="sibTrans" cxnId="{AA392832-FF4F-43DA-B048-F304B19856F3}">
      <dgm:prSet/>
      <dgm:spPr/>
      <dgm:t>
        <a:bodyPr/>
        <a:lstStyle/>
        <a:p>
          <a:endParaRPr lang="en-IN"/>
        </a:p>
      </dgm:t>
    </dgm:pt>
    <dgm:pt modelId="{C894C038-137C-462B-A805-4EC4FDA34963}">
      <dgm:prSet phldrT="[Text]"/>
      <dgm:spPr/>
      <dgm:t>
        <a:bodyPr/>
        <a:lstStyle/>
        <a:p>
          <a:r>
            <a:rPr lang="en-US" dirty="0"/>
            <a:t>Inadequate resources, availability</a:t>
          </a:r>
          <a:endParaRPr lang="en-IN" dirty="0"/>
        </a:p>
      </dgm:t>
    </dgm:pt>
    <dgm:pt modelId="{7F7E75E4-725B-4221-BA92-AD82888840E7}" type="parTrans" cxnId="{FCB64594-40DD-4282-AD61-3356930F6A1C}">
      <dgm:prSet/>
      <dgm:spPr/>
      <dgm:t>
        <a:bodyPr/>
        <a:lstStyle/>
        <a:p>
          <a:endParaRPr lang="en-IN"/>
        </a:p>
      </dgm:t>
    </dgm:pt>
    <dgm:pt modelId="{702EE3FF-F921-4930-994F-E318FB9DF03D}" type="sibTrans" cxnId="{FCB64594-40DD-4282-AD61-3356930F6A1C}">
      <dgm:prSet/>
      <dgm:spPr/>
      <dgm:t>
        <a:bodyPr/>
        <a:lstStyle/>
        <a:p>
          <a:endParaRPr lang="en-IN"/>
        </a:p>
      </dgm:t>
    </dgm:pt>
    <dgm:pt modelId="{F3454E35-F20A-41BD-AFB8-2DA681601D72}">
      <dgm:prSet phldrT="[Text]"/>
      <dgm:spPr/>
      <dgm:t>
        <a:bodyPr/>
        <a:lstStyle/>
        <a:p>
          <a:r>
            <a:rPr lang="en-US" dirty="0"/>
            <a:t>Accessibility, non discrimination</a:t>
          </a:r>
          <a:endParaRPr lang="en-IN" dirty="0"/>
        </a:p>
      </dgm:t>
    </dgm:pt>
    <dgm:pt modelId="{086E4403-272F-4C5A-A07A-15EC722582ED}" type="parTrans" cxnId="{1B0BF409-D520-4B46-ADB5-E2023FA42461}">
      <dgm:prSet/>
      <dgm:spPr/>
      <dgm:t>
        <a:bodyPr/>
        <a:lstStyle/>
        <a:p>
          <a:endParaRPr lang="en-IN"/>
        </a:p>
      </dgm:t>
    </dgm:pt>
    <dgm:pt modelId="{8CA01CC0-4781-44FA-8261-77ADE6853B05}" type="sibTrans" cxnId="{1B0BF409-D520-4B46-ADB5-E2023FA42461}">
      <dgm:prSet/>
      <dgm:spPr/>
      <dgm:t>
        <a:bodyPr/>
        <a:lstStyle/>
        <a:p>
          <a:endParaRPr lang="en-IN"/>
        </a:p>
      </dgm:t>
    </dgm:pt>
    <dgm:pt modelId="{DAA44DAC-C7E2-4B24-8107-8076AFC15D17}">
      <dgm:prSet phldrT="[Text]"/>
      <dgm:spPr/>
      <dgm:t>
        <a:bodyPr/>
        <a:lstStyle/>
        <a:p>
          <a:r>
            <a:rPr lang="en-US" dirty="0"/>
            <a:t>Objectives not met</a:t>
          </a:r>
          <a:endParaRPr lang="en-IN" dirty="0"/>
        </a:p>
      </dgm:t>
    </dgm:pt>
    <dgm:pt modelId="{938F2BD1-01A3-4EB7-8ED1-57838163C029}" type="parTrans" cxnId="{4BA51762-BE48-465F-98F1-A91A4278E8A9}">
      <dgm:prSet/>
      <dgm:spPr/>
      <dgm:t>
        <a:bodyPr/>
        <a:lstStyle/>
        <a:p>
          <a:endParaRPr lang="en-IN"/>
        </a:p>
      </dgm:t>
    </dgm:pt>
    <dgm:pt modelId="{FECF5EF0-E41D-4C9E-A7E9-A0AC9C26ECCE}" type="sibTrans" cxnId="{4BA51762-BE48-465F-98F1-A91A4278E8A9}">
      <dgm:prSet/>
      <dgm:spPr/>
      <dgm:t>
        <a:bodyPr/>
        <a:lstStyle/>
        <a:p>
          <a:endParaRPr lang="en-IN"/>
        </a:p>
      </dgm:t>
    </dgm:pt>
    <dgm:pt modelId="{52D9D236-D596-45C7-A2D4-C1E763EEAB51}" type="pres">
      <dgm:prSet presAssocID="{60804330-15DC-42AA-8A12-5EBC0A09B422}" presName="diagram" presStyleCnt="0">
        <dgm:presLayoutVars>
          <dgm:dir/>
          <dgm:resizeHandles val="exact"/>
        </dgm:presLayoutVars>
      </dgm:prSet>
      <dgm:spPr/>
      <dgm:t>
        <a:bodyPr/>
        <a:lstStyle/>
        <a:p>
          <a:endParaRPr lang="en-US"/>
        </a:p>
      </dgm:t>
    </dgm:pt>
    <dgm:pt modelId="{EDF6E28F-D1AD-4C6E-9744-C74134EA1305}" type="pres">
      <dgm:prSet presAssocID="{8A47F0BC-F3A6-4CF4-957C-133EAE750959}" presName="node" presStyleLbl="node1" presStyleIdx="0" presStyleCnt="5">
        <dgm:presLayoutVars>
          <dgm:bulletEnabled val="1"/>
        </dgm:presLayoutVars>
      </dgm:prSet>
      <dgm:spPr/>
      <dgm:t>
        <a:bodyPr/>
        <a:lstStyle/>
        <a:p>
          <a:endParaRPr lang="en-US"/>
        </a:p>
      </dgm:t>
    </dgm:pt>
    <dgm:pt modelId="{2BC69FC9-A69C-40C5-B2F0-3CEBC8817DD1}" type="pres">
      <dgm:prSet presAssocID="{6ED17F17-F3E2-4582-9B95-F36E1B96BB2C}" presName="sibTrans" presStyleCnt="0"/>
      <dgm:spPr/>
    </dgm:pt>
    <dgm:pt modelId="{BFA8909B-FE38-4F79-80AB-1C8793545360}" type="pres">
      <dgm:prSet presAssocID="{E3854B5B-ADFB-44B2-8329-2FBF1CB51822}" presName="node" presStyleLbl="node1" presStyleIdx="1" presStyleCnt="5">
        <dgm:presLayoutVars>
          <dgm:bulletEnabled val="1"/>
        </dgm:presLayoutVars>
      </dgm:prSet>
      <dgm:spPr/>
      <dgm:t>
        <a:bodyPr/>
        <a:lstStyle/>
        <a:p>
          <a:endParaRPr lang="en-US"/>
        </a:p>
      </dgm:t>
    </dgm:pt>
    <dgm:pt modelId="{FEAA5765-17D2-4923-8341-2A574EF36684}" type="pres">
      <dgm:prSet presAssocID="{8F88E667-2ADB-474A-BA7E-8923B2E0C907}" presName="sibTrans" presStyleCnt="0"/>
      <dgm:spPr/>
    </dgm:pt>
    <dgm:pt modelId="{E210143C-28EF-44E9-8FB2-D34FF0E06D77}" type="pres">
      <dgm:prSet presAssocID="{C894C038-137C-462B-A805-4EC4FDA34963}" presName="node" presStyleLbl="node1" presStyleIdx="2" presStyleCnt="5">
        <dgm:presLayoutVars>
          <dgm:bulletEnabled val="1"/>
        </dgm:presLayoutVars>
      </dgm:prSet>
      <dgm:spPr/>
      <dgm:t>
        <a:bodyPr/>
        <a:lstStyle/>
        <a:p>
          <a:endParaRPr lang="en-US"/>
        </a:p>
      </dgm:t>
    </dgm:pt>
    <dgm:pt modelId="{9DC78C30-6899-4039-A4C5-BE279D761BF7}" type="pres">
      <dgm:prSet presAssocID="{702EE3FF-F921-4930-994F-E318FB9DF03D}" presName="sibTrans" presStyleCnt="0"/>
      <dgm:spPr/>
    </dgm:pt>
    <dgm:pt modelId="{8CC8C03F-3684-4F96-BF73-DB00FD3D6AA9}" type="pres">
      <dgm:prSet presAssocID="{F3454E35-F20A-41BD-AFB8-2DA681601D72}" presName="node" presStyleLbl="node1" presStyleIdx="3" presStyleCnt="5">
        <dgm:presLayoutVars>
          <dgm:bulletEnabled val="1"/>
        </dgm:presLayoutVars>
      </dgm:prSet>
      <dgm:spPr/>
      <dgm:t>
        <a:bodyPr/>
        <a:lstStyle/>
        <a:p>
          <a:endParaRPr lang="en-US"/>
        </a:p>
      </dgm:t>
    </dgm:pt>
    <dgm:pt modelId="{4D0DE078-CE44-4419-A61F-768E8C1069E3}" type="pres">
      <dgm:prSet presAssocID="{8CA01CC0-4781-44FA-8261-77ADE6853B05}" presName="sibTrans" presStyleCnt="0"/>
      <dgm:spPr/>
    </dgm:pt>
    <dgm:pt modelId="{573ABDFE-E74F-4F01-BE6C-79B1CFC7C1CA}" type="pres">
      <dgm:prSet presAssocID="{DAA44DAC-C7E2-4B24-8107-8076AFC15D17}" presName="node" presStyleLbl="node1" presStyleIdx="4" presStyleCnt="5">
        <dgm:presLayoutVars>
          <dgm:bulletEnabled val="1"/>
        </dgm:presLayoutVars>
      </dgm:prSet>
      <dgm:spPr/>
      <dgm:t>
        <a:bodyPr/>
        <a:lstStyle/>
        <a:p>
          <a:endParaRPr lang="en-US"/>
        </a:p>
      </dgm:t>
    </dgm:pt>
  </dgm:ptLst>
  <dgm:cxnLst>
    <dgm:cxn modelId="{207C2BC4-FA52-4421-A672-0A3EF94834D1}" type="presOf" srcId="{E3854B5B-ADFB-44B2-8329-2FBF1CB51822}" destId="{BFA8909B-FE38-4F79-80AB-1C8793545360}" srcOrd="0" destOrd="0" presId="urn:microsoft.com/office/officeart/2005/8/layout/default#1"/>
    <dgm:cxn modelId="{1B0BF409-D520-4B46-ADB5-E2023FA42461}" srcId="{60804330-15DC-42AA-8A12-5EBC0A09B422}" destId="{F3454E35-F20A-41BD-AFB8-2DA681601D72}" srcOrd="3" destOrd="0" parTransId="{086E4403-272F-4C5A-A07A-15EC722582ED}" sibTransId="{8CA01CC0-4781-44FA-8261-77ADE6853B05}"/>
    <dgm:cxn modelId="{AA392832-FF4F-43DA-B048-F304B19856F3}" srcId="{60804330-15DC-42AA-8A12-5EBC0A09B422}" destId="{E3854B5B-ADFB-44B2-8329-2FBF1CB51822}" srcOrd="1" destOrd="0" parTransId="{00C1DEF7-ABC6-4DE1-969B-43F7A9E6CE53}" sibTransId="{8F88E667-2ADB-474A-BA7E-8923B2E0C907}"/>
    <dgm:cxn modelId="{70EFE5D9-6F6F-4650-B040-CFCFDE7A8CC0}" type="presOf" srcId="{C894C038-137C-462B-A805-4EC4FDA34963}" destId="{E210143C-28EF-44E9-8FB2-D34FF0E06D77}" srcOrd="0" destOrd="0" presId="urn:microsoft.com/office/officeart/2005/8/layout/default#1"/>
    <dgm:cxn modelId="{0C2888E5-5818-4C96-B1C2-CC30A86FCDF7}" type="presOf" srcId="{F3454E35-F20A-41BD-AFB8-2DA681601D72}" destId="{8CC8C03F-3684-4F96-BF73-DB00FD3D6AA9}" srcOrd="0" destOrd="0" presId="urn:microsoft.com/office/officeart/2005/8/layout/default#1"/>
    <dgm:cxn modelId="{FCB64594-40DD-4282-AD61-3356930F6A1C}" srcId="{60804330-15DC-42AA-8A12-5EBC0A09B422}" destId="{C894C038-137C-462B-A805-4EC4FDA34963}" srcOrd="2" destOrd="0" parTransId="{7F7E75E4-725B-4221-BA92-AD82888840E7}" sibTransId="{702EE3FF-F921-4930-994F-E318FB9DF03D}"/>
    <dgm:cxn modelId="{424D6203-D456-4A9C-8F38-C64580AC3543}" type="presOf" srcId="{60804330-15DC-42AA-8A12-5EBC0A09B422}" destId="{52D9D236-D596-45C7-A2D4-C1E763EEAB51}" srcOrd="0" destOrd="0" presId="urn:microsoft.com/office/officeart/2005/8/layout/default#1"/>
    <dgm:cxn modelId="{0DDC07A8-0B29-43B0-81DE-566DED055591}" type="presOf" srcId="{DAA44DAC-C7E2-4B24-8107-8076AFC15D17}" destId="{573ABDFE-E74F-4F01-BE6C-79B1CFC7C1CA}" srcOrd="0" destOrd="0" presId="urn:microsoft.com/office/officeart/2005/8/layout/default#1"/>
    <dgm:cxn modelId="{EAAAA4EA-E203-4EB8-9729-8D5EFCB26BE7}" srcId="{60804330-15DC-42AA-8A12-5EBC0A09B422}" destId="{8A47F0BC-F3A6-4CF4-957C-133EAE750959}" srcOrd="0" destOrd="0" parTransId="{3D6A8A17-23FA-4524-B775-E6EB2CE3F71E}" sibTransId="{6ED17F17-F3E2-4582-9B95-F36E1B96BB2C}"/>
    <dgm:cxn modelId="{4BA51762-BE48-465F-98F1-A91A4278E8A9}" srcId="{60804330-15DC-42AA-8A12-5EBC0A09B422}" destId="{DAA44DAC-C7E2-4B24-8107-8076AFC15D17}" srcOrd="4" destOrd="0" parTransId="{938F2BD1-01A3-4EB7-8ED1-57838163C029}" sibTransId="{FECF5EF0-E41D-4C9E-A7E9-A0AC9C26ECCE}"/>
    <dgm:cxn modelId="{BC20ABD8-57AF-4929-92ED-EDC95A3D1EF8}" type="presOf" srcId="{8A47F0BC-F3A6-4CF4-957C-133EAE750959}" destId="{EDF6E28F-D1AD-4C6E-9744-C74134EA1305}" srcOrd="0" destOrd="0" presId="urn:microsoft.com/office/officeart/2005/8/layout/default#1"/>
    <dgm:cxn modelId="{BA309C3B-3123-44E2-88B4-B1FC747AC550}" type="presParOf" srcId="{52D9D236-D596-45C7-A2D4-C1E763EEAB51}" destId="{EDF6E28F-D1AD-4C6E-9744-C74134EA1305}" srcOrd="0" destOrd="0" presId="urn:microsoft.com/office/officeart/2005/8/layout/default#1"/>
    <dgm:cxn modelId="{6C1DD0FC-B147-4140-9E10-C4F7107EFFFE}" type="presParOf" srcId="{52D9D236-D596-45C7-A2D4-C1E763EEAB51}" destId="{2BC69FC9-A69C-40C5-B2F0-3CEBC8817DD1}" srcOrd="1" destOrd="0" presId="urn:microsoft.com/office/officeart/2005/8/layout/default#1"/>
    <dgm:cxn modelId="{98F1B0D4-CAC1-4307-8B70-77BFD3AA9842}" type="presParOf" srcId="{52D9D236-D596-45C7-A2D4-C1E763EEAB51}" destId="{BFA8909B-FE38-4F79-80AB-1C8793545360}" srcOrd="2" destOrd="0" presId="urn:microsoft.com/office/officeart/2005/8/layout/default#1"/>
    <dgm:cxn modelId="{0D212EA3-F1A8-4071-9906-2441E9CDAAA2}" type="presParOf" srcId="{52D9D236-D596-45C7-A2D4-C1E763EEAB51}" destId="{FEAA5765-17D2-4923-8341-2A574EF36684}" srcOrd="3" destOrd="0" presId="urn:microsoft.com/office/officeart/2005/8/layout/default#1"/>
    <dgm:cxn modelId="{1E820317-4380-43B0-A037-285651A761D2}" type="presParOf" srcId="{52D9D236-D596-45C7-A2D4-C1E763EEAB51}" destId="{E210143C-28EF-44E9-8FB2-D34FF0E06D77}" srcOrd="4" destOrd="0" presId="urn:microsoft.com/office/officeart/2005/8/layout/default#1"/>
    <dgm:cxn modelId="{B582E603-FB40-4999-AA0A-78688F9B390B}" type="presParOf" srcId="{52D9D236-D596-45C7-A2D4-C1E763EEAB51}" destId="{9DC78C30-6899-4039-A4C5-BE279D761BF7}" srcOrd="5" destOrd="0" presId="urn:microsoft.com/office/officeart/2005/8/layout/default#1"/>
    <dgm:cxn modelId="{4145B5E2-4144-48EC-B916-2DCCDB840FFC}" type="presParOf" srcId="{52D9D236-D596-45C7-A2D4-C1E763EEAB51}" destId="{8CC8C03F-3684-4F96-BF73-DB00FD3D6AA9}" srcOrd="6" destOrd="0" presId="urn:microsoft.com/office/officeart/2005/8/layout/default#1"/>
    <dgm:cxn modelId="{CF9CBF03-83C0-48CD-8845-91E5B00DBD2A}" type="presParOf" srcId="{52D9D236-D596-45C7-A2D4-C1E763EEAB51}" destId="{4D0DE078-CE44-4419-A61F-768E8C1069E3}" srcOrd="7" destOrd="0" presId="urn:microsoft.com/office/officeart/2005/8/layout/default#1"/>
    <dgm:cxn modelId="{276AA731-364A-4A06-84C8-762E241932F1}" type="presParOf" srcId="{52D9D236-D596-45C7-A2D4-C1E763EEAB51}" destId="{573ABDFE-E74F-4F01-BE6C-79B1CFC7C1CA}"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02EF9-533A-409B-84AD-7A0CB478902D}">
      <dsp:nvSpPr>
        <dsp:cNvPr id="0" name=""/>
        <dsp:cNvSpPr/>
      </dsp:nvSpPr>
      <dsp:spPr>
        <a:xfrm>
          <a:off x="3837365" y="1672"/>
          <a:ext cx="1240668" cy="806434"/>
        </a:xfrm>
        <a:prstGeom prst="roundRect">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Old age pension scheme</a:t>
          </a:r>
          <a:endParaRPr lang="en-IN" sz="1400" kern="1200" dirty="0"/>
        </a:p>
      </dsp:txBody>
      <dsp:txXfrm>
        <a:off x="3876732" y="41039"/>
        <a:ext cx="1161934" cy="727700"/>
      </dsp:txXfrm>
    </dsp:sp>
    <dsp:sp modelId="{497B08A0-DD67-4211-AECB-6C8EC6BD9E54}">
      <dsp:nvSpPr>
        <dsp:cNvPr id="0" name=""/>
        <dsp:cNvSpPr/>
      </dsp:nvSpPr>
      <dsp:spPr>
        <a:xfrm>
          <a:off x="2846296" y="404890"/>
          <a:ext cx="3222806" cy="3222806"/>
        </a:xfrm>
        <a:custGeom>
          <a:avLst/>
          <a:gdLst/>
          <a:ahLst/>
          <a:cxnLst/>
          <a:rect l="0" t="0" r="0" b="0"/>
          <a:pathLst>
            <a:path>
              <a:moveTo>
                <a:pt x="2240263" y="127774"/>
              </a:moveTo>
              <a:arcTo wR="1611403" hR="1611403" stAng="17578226" swAng="1961829"/>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EC4D129-51FF-4FCB-815A-B92833228239}">
      <dsp:nvSpPr>
        <dsp:cNvPr id="0" name=""/>
        <dsp:cNvSpPr/>
      </dsp:nvSpPr>
      <dsp:spPr>
        <a:xfrm>
          <a:off x="5369901" y="1115125"/>
          <a:ext cx="1240668" cy="806434"/>
        </a:xfrm>
        <a:prstGeom prst="roundRect">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Homes for aged</a:t>
          </a:r>
          <a:endParaRPr lang="en-IN" sz="1400" kern="1200" dirty="0"/>
        </a:p>
      </dsp:txBody>
      <dsp:txXfrm>
        <a:off x="5409268" y="1154492"/>
        <a:ext cx="1161934" cy="727700"/>
      </dsp:txXfrm>
    </dsp:sp>
    <dsp:sp modelId="{298A99CE-0E50-4A6F-9902-AB3052CF9F85}">
      <dsp:nvSpPr>
        <dsp:cNvPr id="0" name=""/>
        <dsp:cNvSpPr/>
      </dsp:nvSpPr>
      <dsp:spPr>
        <a:xfrm>
          <a:off x="2846296" y="404890"/>
          <a:ext cx="3222806" cy="3222806"/>
        </a:xfrm>
        <a:custGeom>
          <a:avLst/>
          <a:gdLst/>
          <a:ahLst/>
          <a:cxnLst/>
          <a:rect l="0" t="0" r="0" b="0"/>
          <a:pathLst>
            <a:path>
              <a:moveTo>
                <a:pt x="3220593" y="1526971"/>
              </a:moveTo>
              <a:arcTo wR="1611403" hR="1611403" stAng="21419791" swAng="2196526"/>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A30FEB5-7817-411E-A7BC-4D521EFB3608}">
      <dsp:nvSpPr>
        <dsp:cNvPr id="0" name=""/>
        <dsp:cNvSpPr/>
      </dsp:nvSpPr>
      <dsp:spPr>
        <a:xfrm>
          <a:off x="4784524" y="2916729"/>
          <a:ext cx="1240668" cy="806434"/>
        </a:xfrm>
        <a:prstGeom prst="roundRect">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Family foster care</a:t>
          </a:r>
          <a:endParaRPr lang="en-IN" sz="1400" kern="1200" dirty="0"/>
        </a:p>
      </dsp:txBody>
      <dsp:txXfrm>
        <a:off x="4823891" y="2956096"/>
        <a:ext cx="1161934" cy="727700"/>
      </dsp:txXfrm>
    </dsp:sp>
    <dsp:sp modelId="{D8C82E2A-4BE0-4412-BD6E-99F969E17039}">
      <dsp:nvSpPr>
        <dsp:cNvPr id="0" name=""/>
        <dsp:cNvSpPr/>
      </dsp:nvSpPr>
      <dsp:spPr>
        <a:xfrm>
          <a:off x="2846296" y="404890"/>
          <a:ext cx="3222806" cy="3222806"/>
        </a:xfrm>
        <a:custGeom>
          <a:avLst/>
          <a:gdLst/>
          <a:ahLst/>
          <a:cxnLst/>
          <a:rect l="0" t="0" r="0" b="0"/>
          <a:pathLst>
            <a:path>
              <a:moveTo>
                <a:pt x="1931825" y="3190628"/>
              </a:moveTo>
              <a:arcTo wR="1611403" hR="1611403" stAng="4711830" swAng="1376340"/>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3ACB0DA-862D-47F0-A2D4-D245A2EABA3A}">
      <dsp:nvSpPr>
        <dsp:cNvPr id="0" name=""/>
        <dsp:cNvSpPr/>
      </dsp:nvSpPr>
      <dsp:spPr>
        <a:xfrm>
          <a:off x="2890206" y="2916729"/>
          <a:ext cx="1240668" cy="806434"/>
        </a:xfrm>
        <a:prstGeom prst="roundRect">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Medical assistance</a:t>
          </a:r>
          <a:endParaRPr lang="en-IN" sz="1400" kern="1200" dirty="0"/>
        </a:p>
      </dsp:txBody>
      <dsp:txXfrm>
        <a:off x="2929573" y="2956096"/>
        <a:ext cx="1161934" cy="727700"/>
      </dsp:txXfrm>
    </dsp:sp>
    <dsp:sp modelId="{2B931222-E943-40EB-8821-FBBF4B4A5759}">
      <dsp:nvSpPr>
        <dsp:cNvPr id="0" name=""/>
        <dsp:cNvSpPr/>
      </dsp:nvSpPr>
      <dsp:spPr>
        <a:xfrm>
          <a:off x="2846296" y="404890"/>
          <a:ext cx="3222806" cy="3222806"/>
        </a:xfrm>
        <a:custGeom>
          <a:avLst/>
          <a:gdLst/>
          <a:ahLst/>
          <a:cxnLst/>
          <a:rect l="0" t="0" r="0" b="0"/>
          <a:pathLst>
            <a:path>
              <a:moveTo>
                <a:pt x="269313" y="2503264"/>
              </a:moveTo>
              <a:arcTo wR="1611403" hR="1611403" stAng="8783683" swAng="2196526"/>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C12B333-364E-4DBD-B281-629521152B5C}">
      <dsp:nvSpPr>
        <dsp:cNvPr id="0" name=""/>
        <dsp:cNvSpPr/>
      </dsp:nvSpPr>
      <dsp:spPr>
        <a:xfrm>
          <a:off x="2304830" y="1115125"/>
          <a:ext cx="1240668" cy="806434"/>
        </a:xfrm>
        <a:prstGeom prst="roundRect">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Mentally handicap services</a:t>
          </a:r>
          <a:endParaRPr lang="en-IN" sz="1400" kern="1200" dirty="0"/>
        </a:p>
      </dsp:txBody>
      <dsp:txXfrm>
        <a:off x="2344197" y="1154492"/>
        <a:ext cx="1161934" cy="727700"/>
      </dsp:txXfrm>
    </dsp:sp>
    <dsp:sp modelId="{77F0DD68-764F-45FA-B981-BA7C27010484}">
      <dsp:nvSpPr>
        <dsp:cNvPr id="0" name=""/>
        <dsp:cNvSpPr/>
      </dsp:nvSpPr>
      <dsp:spPr>
        <a:xfrm>
          <a:off x="2846296" y="404890"/>
          <a:ext cx="3222806" cy="3222806"/>
        </a:xfrm>
        <a:custGeom>
          <a:avLst/>
          <a:gdLst/>
          <a:ahLst/>
          <a:cxnLst/>
          <a:rect l="0" t="0" r="0" b="0"/>
          <a:pathLst>
            <a:path>
              <a:moveTo>
                <a:pt x="280739" y="702582"/>
              </a:moveTo>
              <a:arcTo wR="1611403" hR="1611403" stAng="12859945" swAng="1961829"/>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E635A-86FB-436A-873F-430DFFD62B03}">
      <dsp:nvSpPr>
        <dsp:cNvPr id="0" name=""/>
        <dsp:cNvSpPr/>
      </dsp:nvSpPr>
      <dsp:spPr>
        <a:xfrm>
          <a:off x="1499" y="895501"/>
          <a:ext cx="1987246" cy="198724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Employees benefits</a:t>
          </a:r>
          <a:endParaRPr lang="en-IN" sz="2000" kern="1200" dirty="0"/>
        </a:p>
      </dsp:txBody>
      <dsp:txXfrm>
        <a:off x="292524" y="1186526"/>
        <a:ext cx="1405196" cy="1405196"/>
      </dsp:txXfrm>
    </dsp:sp>
    <dsp:sp modelId="{B3CDAD75-4C47-4082-8A90-9F433B1C2FC6}">
      <dsp:nvSpPr>
        <dsp:cNvPr id="0" name=""/>
        <dsp:cNvSpPr/>
      </dsp:nvSpPr>
      <dsp:spPr>
        <a:xfrm>
          <a:off x="2150109" y="1312823"/>
          <a:ext cx="1152602" cy="115260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IN" sz="1600" kern="1200"/>
        </a:p>
      </dsp:txBody>
      <dsp:txXfrm>
        <a:off x="2302886" y="1753578"/>
        <a:ext cx="847048" cy="271092"/>
      </dsp:txXfrm>
    </dsp:sp>
    <dsp:sp modelId="{5F988A93-9DB8-48B0-B6D3-90E65E534584}">
      <dsp:nvSpPr>
        <dsp:cNvPr id="0" name=""/>
        <dsp:cNvSpPr/>
      </dsp:nvSpPr>
      <dsp:spPr>
        <a:xfrm>
          <a:off x="3464076" y="895501"/>
          <a:ext cx="1987246" cy="198724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Employer benefits</a:t>
          </a:r>
          <a:endParaRPr lang="en-IN" sz="2000" kern="1200" dirty="0"/>
        </a:p>
      </dsp:txBody>
      <dsp:txXfrm>
        <a:off x="3755101" y="1186526"/>
        <a:ext cx="1405196" cy="1405196"/>
      </dsp:txXfrm>
    </dsp:sp>
    <dsp:sp modelId="{DC8FF902-E56B-457B-99D4-A88FE28E6272}">
      <dsp:nvSpPr>
        <dsp:cNvPr id="0" name=""/>
        <dsp:cNvSpPr/>
      </dsp:nvSpPr>
      <dsp:spPr>
        <a:xfrm>
          <a:off x="5612687" y="1312823"/>
          <a:ext cx="1152602" cy="1152602"/>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IN" sz="1600" kern="1200"/>
        </a:p>
      </dsp:txBody>
      <dsp:txXfrm>
        <a:off x="5765464" y="1550259"/>
        <a:ext cx="847048" cy="677730"/>
      </dsp:txXfrm>
    </dsp:sp>
    <dsp:sp modelId="{D05F60DA-8659-4BFE-92DF-4CC55DC80E13}">
      <dsp:nvSpPr>
        <dsp:cNvPr id="0" name=""/>
        <dsp:cNvSpPr/>
      </dsp:nvSpPr>
      <dsp:spPr>
        <a:xfrm>
          <a:off x="6926654" y="895501"/>
          <a:ext cx="1987246" cy="198724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Benefits under ESI Act</a:t>
          </a:r>
          <a:endParaRPr lang="en-IN" sz="2000" kern="1200" dirty="0"/>
        </a:p>
      </dsp:txBody>
      <dsp:txXfrm>
        <a:off x="7217679" y="1186526"/>
        <a:ext cx="1405196" cy="14051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F6E28F-D1AD-4C6E-9744-C74134EA1305}">
      <dsp:nvSpPr>
        <dsp:cNvPr id="0" name=""/>
        <dsp:cNvSpPr/>
      </dsp:nvSpPr>
      <dsp:spPr>
        <a:xfrm>
          <a:off x="0" y="78184"/>
          <a:ext cx="2786062" cy="16716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Population pressure, unemployment</a:t>
          </a:r>
          <a:endParaRPr lang="en-IN" sz="2700" kern="1200" dirty="0"/>
        </a:p>
      </dsp:txBody>
      <dsp:txXfrm>
        <a:off x="0" y="78184"/>
        <a:ext cx="2786062" cy="1671637"/>
      </dsp:txXfrm>
    </dsp:sp>
    <dsp:sp modelId="{BFA8909B-FE38-4F79-80AB-1C8793545360}">
      <dsp:nvSpPr>
        <dsp:cNvPr id="0" name=""/>
        <dsp:cNvSpPr/>
      </dsp:nvSpPr>
      <dsp:spPr>
        <a:xfrm>
          <a:off x="3064668" y="78184"/>
          <a:ext cx="2786062" cy="16716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poverty</a:t>
          </a:r>
          <a:endParaRPr lang="en-IN" sz="2700" kern="1200" dirty="0"/>
        </a:p>
      </dsp:txBody>
      <dsp:txXfrm>
        <a:off x="3064668" y="78184"/>
        <a:ext cx="2786062" cy="1671637"/>
      </dsp:txXfrm>
    </dsp:sp>
    <dsp:sp modelId="{E210143C-28EF-44E9-8FB2-D34FF0E06D77}">
      <dsp:nvSpPr>
        <dsp:cNvPr id="0" name=""/>
        <dsp:cNvSpPr/>
      </dsp:nvSpPr>
      <dsp:spPr>
        <a:xfrm>
          <a:off x="6129337" y="78184"/>
          <a:ext cx="2786062" cy="16716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Inadequate resources, availability</a:t>
          </a:r>
          <a:endParaRPr lang="en-IN" sz="2700" kern="1200" dirty="0"/>
        </a:p>
      </dsp:txBody>
      <dsp:txXfrm>
        <a:off x="6129337" y="78184"/>
        <a:ext cx="2786062" cy="1671637"/>
      </dsp:txXfrm>
    </dsp:sp>
    <dsp:sp modelId="{8CC8C03F-3684-4F96-BF73-DB00FD3D6AA9}">
      <dsp:nvSpPr>
        <dsp:cNvPr id="0" name=""/>
        <dsp:cNvSpPr/>
      </dsp:nvSpPr>
      <dsp:spPr>
        <a:xfrm>
          <a:off x="1532334" y="2028428"/>
          <a:ext cx="2786062" cy="16716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Accessibility, non discrimination</a:t>
          </a:r>
          <a:endParaRPr lang="en-IN" sz="2700" kern="1200" dirty="0"/>
        </a:p>
      </dsp:txBody>
      <dsp:txXfrm>
        <a:off x="1532334" y="2028428"/>
        <a:ext cx="2786062" cy="1671637"/>
      </dsp:txXfrm>
    </dsp:sp>
    <dsp:sp modelId="{573ABDFE-E74F-4F01-BE6C-79B1CFC7C1CA}">
      <dsp:nvSpPr>
        <dsp:cNvPr id="0" name=""/>
        <dsp:cNvSpPr/>
      </dsp:nvSpPr>
      <dsp:spPr>
        <a:xfrm>
          <a:off x="4597003" y="2028428"/>
          <a:ext cx="2786062" cy="16716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Objectives not met</a:t>
          </a:r>
          <a:endParaRPr lang="en-IN" sz="2700" kern="1200" dirty="0"/>
        </a:p>
      </dsp:txBody>
      <dsp:txXfrm>
        <a:off x="4597003" y="2028428"/>
        <a:ext cx="2786062" cy="1671637"/>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2937303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2343567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8B784C-2DF1-46D7-910B-39C094F32C5D}" type="slidenum">
              <a:rPr lang="en-IN" smtClean="0"/>
              <a:pPr/>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450632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816114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8B784C-2DF1-46D7-910B-39C094F32C5D}" type="slidenum">
              <a:rPr lang="en-IN" smtClean="0"/>
              <a:pPr/>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817148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3604498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3972748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298139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1418746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3180526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4189074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196789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269945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332797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1788533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CAA69B-63BE-4BC9-8460-72274E99694C}"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302945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CAA69B-63BE-4BC9-8460-72274E99694C}" type="datetimeFigureOut">
              <a:rPr lang="en-IN" smtClean="0"/>
              <a:pPr/>
              <a:t>19-06-2024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28B784C-2DF1-46D7-910B-39C094F32C5D}" type="slidenum">
              <a:rPr lang="en-IN" smtClean="0"/>
              <a:pPr/>
              <a:t>‹#›</a:t>
            </a:fld>
            <a:endParaRPr lang="en-IN"/>
          </a:p>
        </p:txBody>
      </p:sp>
    </p:spTree>
    <p:extLst>
      <p:ext uri="{BB962C8B-B14F-4D97-AF65-F5344CB8AC3E}">
        <p14:creationId xmlns:p14="http://schemas.microsoft.com/office/powerpoint/2010/main" xmlns="" val="2690330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F95C0-3B06-47DA-88A0-61CF586D78A5}"/>
              </a:ext>
            </a:extLst>
          </p:cNvPr>
          <p:cNvSpPr>
            <a:spLocks noGrp="1"/>
          </p:cNvSpPr>
          <p:nvPr>
            <p:ph type="ctrTitle"/>
          </p:nvPr>
        </p:nvSpPr>
        <p:spPr/>
        <p:txBody>
          <a:bodyPr>
            <a:normAutofit fontScale="90000"/>
          </a:bodyPr>
          <a:lstStyle/>
          <a:p>
            <a:r>
              <a:rPr lang="en-US" dirty="0"/>
              <a:t>Social security and social legislation in relation to the disabled</a:t>
            </a:r>
            <a:endParaRPr lang="en-IN" dirty="0"/>
          </a:p>
        </p:txBody>
      </p:sp>
      <p:sp>
        <p:nvSpPr>
          <p:cNvPr id="4" name="Subtitle 2">
            <a:extLst>
              <a:ext uri="{FF2B5EF4-FFF2-40B4-BE49-F238E27FC236}">
                <a16:creationId xmlns="" xmlns:a16="http://schemas.microsoft.com/office/drawing/2014/main" xmlns:lc="http://schemas.openxmlformats.org/drawingml/2006/lockedCanvas" id="{50BD73B7-7940-462C-A141-E85302C7A199}"/>
              </a:ext>
            </a:extLst>
          </p:cNvPr>
          <p:cNvSpPr>
            <a:spLocks noGrp="1"/>
          </p:cNvSpPr>
          <p:nvPr>
            <p:ph type="subTitle" idx="1"/>
          </p:nvPr>
        </p:nvSpPr>
        <p:spPr>
          <a:xfrm>
            <a:off x="1674813" y="5129561"/>
            <a:ext cx="8915399" cy="1287057"/>
          </a:xfrm>
          <a:prstGeom prst="rect">
            <a:avLst/>
          </a:prstGeom>
        </p:spPr>
        <p:txBody>
          <a:bodyPr vert="horz" lIns="91440" tIns="91440" rIns="91440" bIns="91440" rtlCol="0">
            <a:no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en-US" sz="1600" cap="none" dirty="0" smtClean="0">
                <a:cs typeface="Times New Roman" pitchFamily="18" charset="0"/>
              </a:rPr>
              <a:t>Dr. </a:t>
            </a:r>
            <a:r>
              <a:rPr lang="en-US" sz="1600" cap="none" dirty="0" err="1" smtClean="0">
                <a:cs typeface="Times New Roman" pitchFamily="18" charset="0"/>
              </a:rPr>
              <a:t>Ayushi</a:t>
            </a:r>
            <a:r>
              <a:rPr lang="en-US" sz="1600" cap="none" dirty="0" smtClean="0">
                <a:cs typeface="Times New Roman" pitchFamily="18" charset="0"/>
              </a:rPr>
              <a:t> Jain</a:t>
            </a:r>
          </a:p>
          <a:p>
            <a:r>
              <a:rPr lang="en-US" sz="1600" cap="none" dirty="0" smtClean="0">
                <a:cs typeface="Times New Roman" pitchFamily="18" charset="0"/>
              </a:rPr>
              <a:t>Dept Of Community Physiotherapy</a:t>
            </a:r>
          </a:p>
          <a:p>
            <a:r>
              <a:rPr lang="en-IN" sz="1600" cap="none" dirty="0" smtClean="0">
                <a:cs typeface="Times New Roman" pitchFamily="18" charset="0"/>
              </a:rPr>
              <a:t>MGM Institute Of Physiotherapy</a:t>
            </a:r>
          </a:p>
          <a:p>
            <a:r>
              <a:rPr lang="en-IN" sz="1600" cap="none" dirty="0" smtClean="0">
                <a:cs typeface="Times New Roman" pitchFamily="18" charset="0"/>
              </a:rPr>
              <a:t>Chh. Sambhajinagar</a:t>
            </a:r>
            <a:endParaRPr lang="en-US" sz="1600" cap="none" dirty="0" smtClean="0">
              <a:cs typeface="Times New Roman" pitchFamily="18" charset="0"/>
            </a:endParaRPr>
          </a:p>
        </p:txBody>
      </p:sp>
    </p:spTree>
    <p:extLst>
      <p:ext uri="{BB962C8B-B14F-4D97-AF65-F5344CB8AC3E}">
        <p14:creationId xmlns:p14="http://schemas.microsoft.com/office/powerpoint/2010/main" xmlns="" val="172177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721225-A298-47F6-89D2-3B6413F6DC5A}"/>
              </a:ext>
            </a:extLst>
          </p:cNvPr>
          <p:cNvSpPr>
            <a:spLocks noGrp="1"/>
          </p:cNvSpPr>
          <p:nvPr>
            <p:ph type="title"/>
          </p:nvPr>
        </p:nvSpPr>
        <p:spPr/>
        <p:txBody>
          <a:bodyPr/>
          <a:lstStyle/>
          <a:p>
            <a:r>
              <a:rPr lang="en-US" dirty="0"/>
              <a:t>Social Security Schemes in India</a:t>
            </a:r>
            <a:endParaRPr lang="en-IN" b="1" dirty="0"/>
          </a:p>
        </p:txBody>
      </p:sp>
      <p:sp>
        <p:nvSpPr>
          <p:cNvPr id="3" name="Content Placeholder 2">
            <a:extLst>
              <a:ext uri="{FF2B5EF4-FFF2-40B4-BE49-F238E27FC236}">
                <a16:creationId xmlns:a16="http://schemas.microsoft.com/office/drawing/2014/main" xmlns="" id="{08162F7C-F6AB-4234-B990-EDB40D7FA328}"/>
              </a:ext>
            </a:extLst>
          </p:cNvPr>
          <p:cNvSpPr>
            <a:spLocks noGrp="1"/>
          </p:cNvSpPr>
          <p:nvPr>
            <p:ph idx="1"/>
          </p:nvPr>
        </p:nvSpPr>
        <p:spPr/>
        <p:txBody>
          <a:bodyPr>
            <a:normAutofit/>
          </a:bodyPr>
          <a:lstStyle/>
          <a:p>
            <a:pPr marL="0" indent="0">
              <a:buNone/>
            </a:pPr>
            <a:r>
              <a:rPr lang="en-US" dirty="0"/>
              <a:t>• Civil services </a:t>
            </a:r>
          </a:p>
          <a:p>
            <a:pPr marL="0" indent="0">
              <a:buNone/>
            </a:pPr>
            <a:r>
              <a:rPr lang="en-US" dirty="0"/>
              <a:t>• Pension </a:t>
            </a:r>
          </a:p>
          <a:p>
            <a:pPr marL="0" indent="0">
              <a:buNone/>
            </a:pPr>
            <a:r>
              <a:rPr lang="en-US" dirty="0"/>
              <a:t>• Gratuity </a:t>
            </a:r>
          </a:p>
          <a:p>
            <a:pPr marL="0" indent="0">
              <a:buNone/>
            </a:pPr>
            <a:r>
              <a:rPr lang="en-US" dirty="0"/>
              <a:t>• Provident fund</a:t>
            </a:r>
          </a:p>
          <a:p>
            <a:pPr marL="0" indent="0">
              <a:buNone/>
            </a:pPr>
            <a:r>
              <a:rPr lang="en-US" dirty="0"/>
              <a:t> • Family pension </a:t>
            </a:r>
          </a:p>
          <a:p>
            <a:pPr marL="0" indent="0">
              <a:buNone/>
            </a:pPr>
            <a:r>
              <a:rPr lang="en-US" dirty="0"/>
              <a:t>• Comprehensive medical care</a:t>
            </a:r>
          </a:p>
        </p:txBody>
      </p:sp>
    </p:spTree>
    <p:extLst>
      <p:ext uri="{BB962C8B-B14F-4D97-AF65-F5344CB8AC3E}">
        <p14:creationId xmlns:p14="http://schemas.microsoft.com/office/powerpoint/2010/main" xmlns="" val="3215002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721225-A298-47F6-89D2-3B6413F6DC5A}"/>
              </a:ext>
            </a:extLst>
          </p:cNvPr>
          <p:cNvSpPr>
            <a:spLocks noGrp="1"/>
          </p:cNvSpPr>
          <p:nvPr>
            <p:ph type="title"/>
          </p:nvPr>
        </p:nvSpPr>
        <p:spPr/>
        <p:txBody>
          <a:bodyPr/>
          <a:lstStyle/>
          <a:p>
            <a:r>
              <a:rPr lang="en-US" dirty="0"/>
              <a:t>Social Security Schemes in India</a:t>
            </a:r>
            <a:endParaRPr lang="en-IN" b="1" dirty="0"/>
          </a:p>
        </p:txBody>
      </p:sp>
      <p:sp>
        <p:nvSpPr>
          <p:cNvPr id="3" name="Content Placeholder 2">
            <a:extLst>
              <a:ext uri="{FF2B5EF4-FFF2-40B4-BE49-F238E27FC236}">
                <a16:creationId xmlns:a16="http://schemas.microsoft.com/office/drawing/2014/main" xmlns="" id="{08162F7C-F6AB-4234-B990-EDB40D7FA328}"/>
              </a:ext>
            </a:extLst>
          </p:cNvPr>
          <p:cNvSpPr>
            <a:spLocks noGrp="1"/>
          </p:cNvSpPr>
          <p:nvPr>
            <p:ph idx="1"/>
          </p:nvPr>
        </p:nvSpPr>
        <p:spPr>
          <a:xfrm>
            <a:off x="2589212" y="1545996"/>
            <a:ext cx="8915400" cy="5071620"/>
          </a:xfrm>
        </p:spPr>
        <p:txBody>
          <a:bodyPr>
            <a:normAutofit/>
          </a:bodyPr>
          <a:lstStyle/>
          <a:p>
            <a:r>
              <a:rPr lang="en-US" dirty="0"/>
              <a:t>Industrial workers </a:t>
            </a:r>
          </a:p>
          <a:p>
            <a:pPr marL="0" indent="0">
              <a:buNone/>
            </a:pPr>
            <a:r>
              <a:rPr lang="en-US" b="1" dirty="0"/>
              <a:t>Maternity Benefit Scheme/Central Maternity Benefit Act, 1961 </a:t>
            </a:r>
          </a:p>
          <a:p>
            <a:pPr marL="0" indent="0">
              <a:buNone/>
            </a:pPr>
            <a:r>
              <a:rPr lang="en-US" b="1" dirty="0"/>
              <a:t>Sickness</a:t>
            </a:r>
          </a:p>
          <a:p>
            <a:pPr marL="0" indent="0">
              <a:buNone/>
            </a:pPr>
            <a:r>
              <a:rPr lang="en-US" b="1" dirty="0"/>
              <a:t>Medical disability, dependent and funeral </a:t>
            </a:r>
          </a:p>
          <a:p>
            <a:pPr marL="0" indent="0">
              <a:buNone/>
            </a:pPr>
            <a:r>
              <a:rPr lang="en-US" b="1" dirty="0"/>
              <a:t>Workmen’s Compensation Act, 1923 </a:t>
            </a:r>
          </a:p>
          <a:p>
            <a:pPr marL="0" indent="0">
              <a:buNone/>
            </a:pPr>
            <a:r>
              <a:rPr lang="en-US" b="1" dirty="0"/>
              <a:t>Family Pension Scheme, 1971 </a:t>
            </a:r>
          </a:p>
          <a:p>
            <a:r>
              <a:rPr lang="en-US" dirty="0"/>
              <a:t> Public </a:t>
            </a:r>
          </a:p>
          <a:p>
            <a:pPr marL="0" indent="0">
              <a:buNone/>
            </a:pPr>
            <a:r>
              <a:rPr lang="en-US" b="1" dirty="0"/>
              <a:t>Life insurance </a:t>
            </a:r>
          </a:p>
          <a:p>
            <a:pPr marL="0" indent="0">
              <a:buNone/>
            </a:pPr>
            <a:r>
              <a:rPr lang="en-US" b="1" dirty="0"/>
              <a:t>Accident insurance </a:t>
            </a:r>
          </a:p>
          <a:p>
            <a:pPr marL="0" indent="0">
              <a:buNone/>
            </a:pPr>
            <a:r>
              <a:rPr lang="en-US" b="1" dirty="0"/>
              <a:t>Fire insurance </a:t>
            </a:r>
          </a:p>
          <a:p>
            <a:pPr marL="0" indent="0">
              <a:buNone/>
            </a:pPr>
            <a:r>
              <a:rPr lang="en-US" b="1" dirty="0"/>
              <a:t>Crop insurance </a:t>
            </a:r>
          </a:p>
          <a:p>
            <a:pPr marL="0" indent="0">
              <a:buNone/>
            </a:pPr>
            <a:r>
              <a:rPr lang="en-US" b="1" dirty="0"/>
              <a:t>Insurance on theft</a:t>
            </a:r>
            <a:endParaRPr lang="en-IN" b="1" dirty="0"/>
          </a:p>
        </p:txBody>
      </p:sp>
    </p:spTree>
    <p:extLst>
      <p:ext uri="{BB962C8B-B14F-4D97-AF65-F5344CB8AC3E}">
        <p14:creationId xmlns:p14="http://schemas.microsoft.com/office/powerpoint/2010/main" xmlns="" val="2944497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A0E5E2-5A2F-40B3-9AF6-FC185C7BBBDD}"/>
              </a:ext>
            </a:extLst>
          </p:cNvPr>
          <p:cNvSpPr>
            <a:spLocks noGrp="1"/>
          </p:cNvSpPr>
          <p:nvPr>
            <p:ph type="title"/>
          </p:nvPr>
        </p:nvSpPr>
        <p:spPr/>
        <p:txBody>
          <a:bodyPr/>
          <a:lstStyle/>
          <a:p>
            <a:r>
              <a:rPr lang="en-US" dirty="0"/>
              <a:t>Legislative Support for Social Security</a:t>
            </a:r>
            <a:endParaRPr lang="en-IN" dirty="0"/>
          </a:p>
        </p:txBody>
      </p:sp>
      <p:sp>
        <p:nvSpPr>
          <p:cNvPr id="3" name="Content Placeholder 2">
            <a:extLst>
              <a:ext uri="{FF2B5EF4-FFF2-40B4-BE49-F238E27FC236}">
                <a16:creationId xmlns:a16="http://schemas.microsoft.com/office/drawing/2014/main" xmlns="" id="{713B6F87-C56E-4A16-9A48-FAEFD08134F7}"/>
              </a:ext>
            </a:extLst>
          </p:cNvPr>
          <p:cNvSpPr>
            <a:spLocks noGrp="1"/>
          </p:cNvSpPr>
          <p:nvPr>
            <p:ph idx="1"/>
          </p:nvPr>
        </p:nvSpPr>
        <p:spPr>
          <a:xfrm>
            <a:off x="2589212" y="1574276"/>
            <a:ext cx="8915400" cy="4336946"/>
          </a:xfrm>
        </p:spPr>
        <p:txBody>
          <a:bodyPr>
            <a:normAutofit/>
          </a:bodyPr>
          <a:lstStyle/>
          <a:p>
            <a:pPr marL="0" indent="0">
              <a:buNone/>
            </a:pPr>
            <a:r>
              <a:rPr lang="en-US" dirty="0"/>
              <a:t>• </a:t>
            </a:r>
            <a:r>
              <a:rPr lang="en-US" dirty="0" err="1"/>
              <a:t>Borstal</a:t>
            </a:r>
            <a:r>
              <a:rPr lang="en-US" dirty="0"/>
              <a:t> Schools Act for juvenile delinquency </a:t>
            </a:r>
          </a:p>
          <a:p>
            <a:pPr marL="0" indent="0">
              <a:buNone/>
            </a:pPr>
            <a:r>
              <a:rPr lang="en-US" dirty="0"/>
              <a:t>• Gambling Act, 1867 </a:t>
            </a:r>
          </a:p>
          <a:p>
            <a:pPr marL="0" indent="0">
              <a:buNone/>
            </a:pPr>
            <a:r>
              <a:rPr lang="en-US" dirty="0"/>
              <a:t>• Prison Act, 1894 </a:t>
            </a:r>
          </a:p>
          <a:p>
            <a:pPr marL="0" indent="0">
              <a:buNone/>
            </a:pPr>
            <a:r>
              <a:rPr lang="en-US" dirty="0"/>
              <a:t>• ESIS, 1948 </a:t>
            </a:r>
          </a:p>
          <a:p>
            <a:pPr marL="0" indent="0">
              <a:buNone/>
            </a:pPr>
            <a:r>
              <a:rPr lang="en-US" dirty="0"/>
              <a:t>• IRA, 1948 </a:t>
            </a:r>
          </a:p>
          <a:p>
            <a:pPr marL="0" indent="0">
              <a:buNone/>
            </a:pPr>
            <a:r>
              <a:rPr lang="en-US" dirty="0"/>
              <a:t>• Central Probation of Offenders Act, 1951 </a:t>
            </a:r>
          </a:p>
          <a:p>
            <a:pPr marL="0" indent="0">
              <a:buNone/>
            </a:pPr>
            <a:r>
              <a:rPr lang="en-US" dirty="0"/>
              <a:t>• Employees Provident Act, 1952 </a:t>
            </a:r>
          </a:p>
          <a:p>
            <a:pPr marL="0" indent="0">
              <a:buNone/>
            </a:pPr>
            <a:r>
              <a:rPr lang="en-US" dirty="0"/>
              <a:t>• Central Children Act, 1960 </a:t>
            </a:r>
          </a:p>
          <a:p>
            <a:pPr marL="0" indent="0">
              <a:buNone/>
            </a:pPr>
            <a:r>
              <a:rPr lang="en-US" dirty="0"/>
              <a:t>• Reformatory School Act </a:t>
            </a:r>
          </a:p>
          <a:p>
            <a:pPr marL="0" indent="0">
              <a:buNone/>
            </a:pPr>
            <a:r>
              <a:rPr lang="en-US" dirty="0"/>
              <a:t>• Suppression of Immoral Traffic Act to protect young girls and to prevent prostitution</a:t>
            </a:r>
            <a:endParaRPr lang="en-IN" dirty="0"/>
          </a:p>
        </p:txBody>
      </p:sp>
    </p:spTree>
    <p:extLst>
      <p:ext uri="{BB962C8B-B14F-4D97-AF65-F5344CB8AC3E}">
        <p14:creationId xmlns:p14="http://schemas.microsoft.com/office/powerpoint/2010/main" xmlns="" val="2296438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57C4CB-0292-4A00-8C6F-05B0E1C9AFE5}"/>
              </a:ext>
            </a:extLst>
          </p:cNvPr>
          <p:cNvSpPr>
            <a:spLocks noGrp="1"/>
          </p:cNvSpPr>
          <p:nvPr>
            <p:ph type="title"/>
          </p:nvPr>
        </p:nvSpPr>
        <p:spPr>
          <a:xfrm>
            <a:off x="2083878" y="228185"/>
            <a:ext cx="8911687" cy="1280890"/>
          </a:xfrm>
        </p:spPr>
        <p:txBody>
          <a:bodyPr/>
          <a:lstStyle/>
          <a:p>
            <a:r>
              <a:rPr lang="en-IN" dirty="0"/>
              <a:t>Comprehensive Social Security</a:t>
            </a:r>
          </a:p>
        </p:txBody>
      </p:sp>
      <p:sp>
        <p:nvSpPr>
          <p:cNvPr id="3" name="Content Placeholder 2">
            <a:extLst>
              <a:ext uri="{FF2B5EF4-FFF2-40B4-BE49-F238E27FC236}">
                <a16:creationId xmlns:a16="http://schemas.microsoft.com/office/drawing/2014/main" xmlns="" id="{153C957F-889E-478E-BC65-11E42F67855B}"/>
              </a:ext>
            </a:extLst>
          </p:cNvPr>
          <p:cNvSpPr>
            <a:spLocks noGrp="1"/>
          </p:cNvSpPr>
          <p:nvPr>
            <p:ph idx="1"/>
          </p:nvPr>
        </p:nvSpPr>
        <p:spPr>
          <a:xfrm>
            <a:off x="1753386" y="1244339"/>
            <a:ext cx="9751226" cy="5147034"/>
          </a:xfrm>
        </p:spPr>
        <p:txBody>
          <a:bodyPr>
            <a:normAutofit fontScale="77500" lnSpcReduction="20000"/>
          </a:bodyPr>
          <a:lstStyle/>
          <a:p>
            <a:r>
              <a:rPr lang="en-US" dirty="0"/>
              <a:t>The Indian Constitution Articles (41 and 42) mentions comprehensive social security.</a:t>
            </a:r>
          </a:p>
          <a:p>
            <a:pPr marL="0" indent="0">
              <a:buNone/>
            </a:pPr>
            <a:r>
              <a:rPr lang="en-US" dirty="0"/>
              <a:t> Social service </a:t>
            </a:r>
          </a:p>
          <a:p>
            <a:pPr marL="0" indent="0">
              <a:buNone/>
            </a:pPr>
            <a:r>
              <a:rPr lang="en-US" dirty="0"/>
              <a:t>• Education </a:t>
            </a:r>
          </a:p>
          <a:p>
            <a:pPr marL="0" indent="0">
              <a:buNone/>
            </a:pPr>
            <a:r>
              <a:rPr lang="en-US" dirty="0"/>
              <a:t>• Employment </a:t>
            </a:r>
          </a:p>
          <a:p>
            <a:pPr marL="0" indent="0">
              <a:buNone/>
            </a:pPr>
            <a:r>
              <a:rPr lang="en-US" dirty="0"/>
              <a:t>• Medical care. </a:t>
            </a:r>
          </a:p>
          <a:p>
            <a:r>
              <a:rPr lang="en-US" dirty="0"/>
              <a:t>Social welfare measures for the weaker sections of society </a:t>
            </a:r>
          </a:p>
          <a:p>
            <a:pPr marL="0" indent="0">
              <a:buNone/>
            </a:pPr>
            <a:r>
              <a:rPr lang="en-US" dirty="0"/>
              <a:t>• Income security </a:t>
            </a:r>
          </a:p>
          <a:p>
            <a:pPr marL="0" indent="0">
              <a:buNone/>
            </a:pPr>
            <a:r>
              <a:rPr lang="en-US" dirty="0"/>
              <a:t>• Needy social assistance </a:t>
            </a:r>
          </a:p>
          <a:p>
            <a:pPr marL="0" indent="0">
              <a:buNone/>
            </a:pPr>
            <a:r>
              <a:rPr lang="en-US" dirty="0"/>
              <a:t>• Social </a:t>
            </a:r>
            <a:r>
              <a:rPr lang="en-US" dirty="0" err="1"/>
              <a:t>defence</a:t>
            </a:r>
            <a:r>
              <a:rPr lang="en-US" dirty="0"/>
              <a:t> to protect the society. </a:t>
            </a:r>
          </a:p>
          <a:p>
            <a:r>
              <a:rPr lang="en-US" dirty="0"/>
              <a:t>Social insurance </a:t>
            </a:r>
          </a:p>
          <a:p>
            <a:pPr marL="0" indent="0">
              <a:buNone/>
            </a:pPr>
            <a:r>
              <a:rPr lang="en-US" dirty="0"/>
              <a:t>To protect each individual’s interest social insurance will be given: </a:t>
            </a:r>
          </a:p>
          <a:p>
            <a:pPr marL="0" indent="0">
              <a:buNone/>
            </a:pPr>
            <a:r>
              <a:rPr lang="en-US" dirty="0"/>
              <a:t>• ESI benefits </a:t>
            </a:r>
          </a:p>
          <a:p>
            <a:pPr marL="0" indent="0">
              <a:buNone/>
            </a:pPr>
            <a:r>
              <a:rPr lang="en-US" dirty="0"/>
              <a:t>• Crop insurance </a:t>
            </a:r>
          </a:p>
          <a:p>
            <a:pPr marL="0" indent="0">
              <a:buNone/>
            </a:pPr>
            <a:r>
              <a:rPr lang="en-US" dirty="0"/>
              <a:t>• Workmen compensation </a:t>
            </a:r>
          </a:p>
          <a:p>
            <a:pPr marL="0" indent="0">
              <a:buNone/>
            </a:pPr>
            <a:r>
              <a:rPr lang="en-US" dirty="0"/>
              <a:t>• EPF </a:t>
            </a:r>
          </a:p>
          <a:p>
            <a:pPr marL="0" indent="0">
              <a:buNone/>
            </a:pPr>
            <a:r>
              <a:rPr lang="en-US" dirty="0"/>
              <a:t>• Family pension </a:t>
            </a:r>
          </a:p>
          <a:p>
            <a:pPr marL="0" indent="0">
              <a:buNone/>
            </a:pPr>
            <a:r>
              <a:rPr lang="en-US" dirty="0"/>
              <a:t>• Health insurance</a:t>
            </a:r>
            <a:endParaRPr lang="en-IN" dirty="0"/>
          </a:p>
        </p:txBody>
      </p:sp>
    </p:spTree>
    <p:extLst>
      <p:ext uri="{BB962C8B-B14F-4D97-AF65-F5344CB8AC3E}">
        <p14:creationId xmlns:p14="http://schemas.microsoft.com/office/powerpoint/2010/main" xmlns="" val="2139961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DDD203-9650-47CC-AAF5-8CCAF5CF1DCC}"/>
              </a:ext>
            </a:extLst>
          </p:cNvPr>
          <p:cNvSpPr>
            <a:spLocks noGrp="1"/>
          </p:cNvSpPr>
          <p:nvPr>
            <p:ph type="title"/>
          </p:nvPr>
        </p:nvSpPr>
        <p:spPr/>
        <p:txBody>
          <a:bodyPr/>
          <a:lstStyle/>
          <a:p>
            <a:r>
              <a:rPr lang="en-US" dirty="0"/>
              <a:t>Areas of Social Security</a:t>
            </a:r>
            <a:endParaRPr lang="en-IN" dirty="0"/>
          </a:p>
        </p:txBody>
      </p:sp>
      <p:sp>
        <p:nvSpPr>
          <p:cNvPr id="3" name="Content Placeholder 2">
            <a:extLst>
              <a:ext uri="{FF2B5EF4-FFF2-40B4-BE49-F238E27FC236}">
                <a16:creationId xmlns:a16="http://schemas.microsoft.com/office/drawing/2014/main" xmlns="" id="{D330D79A-D685-4A74-A40E-88EF267EE3F4}"/>
              </a:ext>
            </a:extLst>
          </p:cNvPr>
          <p:cNvSpPr>
            <a:spLocks noGrp="1"/>
          </p:cNvSpPr>
          <p:nvPr>
            <p:ph idx="1"/>
          </p:nvPr>
        </p:nvSpPr>
        <p:spPr>
          <a:xfrm>
            <a:off x="2589212" y="2133599"/>
            <a:ext cx="8915400" cy="4285861"/>
          </a:xfrm>
        </p:spPr>
        <p:txBody>
          <a:bodyPr>
            <a:normAutofit fontScale="92500" lnSpcReduction="20000"/>
          </a:bodyPr>
          <a:lstStyle/>
          <a:p>
            <a:pPr marL="0" indent="0">
              <a:buNone/>
            </a:pPr>
            <a:r>
              <a:rPr lang="en-US" u="sng" dirty="0"/>
              <a:t>a.</a:t>
            </a:r>
            <a:r>
              <a:rPr lang="en-US" b="1" u="sng" dirty="0"/>
              <a:t> Social assistance</a:t>
            </a:r>
            <a:r>
              <a:rPr lang="en-US" dirty="0"/>
              <a:t>: Needed assistance is catered to certain category of people in a society. </a:t>
            </a:r>
          </a:p>
          <a:p>
            <a:pPr marL="0" indent="0">
              <a:buNone/>
            </a:pPr>
            <a:r>
              <a:rPr lang="en-US" b="1" dirty="0"/>
              <a:t>Benefits:</a:t>
            </a:r>
          </a:p>
          <a:p>
            <a:pPr marL="0" indent="0">
              <a:buNone/>
            </a:pPr>
            <a:r>
              <a:rPr lang="en-US" dirty="0"/>
              <a:t> • Old age pension</a:t>
            </a:r>
          </a:p>
          <a:p>
            <a:pPr marL="0" indent="0">
              <a:buNone/>
            </a:pPr>
            <a:r>
              <a:rPr lang="en-US" dirty="0"/>
              <a:t> • Widow pension</a:t>
            </a:r>
          </a:p>
          <a:p>
            <a:pPr marL="0" indent="0">
              <a:buNone/>
            </a:pPr>
            <a:r>
              <a:rPr lang="en-US" dirty="0"/>
              <a:t> • Assistance to leprosy clients</a:t>
            </a:r>
          </a:p>
          <a:p>
            <a:pPr marL="0" indent="0">
              <a:buNone/>
            </a:pPr>
            <a:r>
              <a:rPr lang="en-US" dirty="0"/>
              <a:t> • Family planning assistance</a:t>
            </a:r>
          </a:p>
          <a:p>
            <a:pPr marL="0" indent="0">
              <a:buNone/>
            </a:pPr>
            <a:r>
              <a:rPr lang="en-US" dirty="0"/>
              <a:t> • Geriatric care </a:t>
            </a:r>
          </a:p>
          <a:p>
            <a:pPr marL="0" indent="0">
              <a:buNone/>
            </a:pPr>
            <a:r>
              <a:rPr lang="en-US" dirty="0"/>
              <a:t>Employment scheme </a:t>
            </a:r>
          </a:p>
          <a:p>
            <a:pPr marL="0" indent="0">
              <a:buNone/>
            </a:pPr>
            <a:r>
              <a:rPr lang="en-US" dirty="0"/>
              <a:t>Social welfare department, women welfare </a:t>
            </a:r>
            <a:r>
              <a:rPr lang="en-US" dirty="0" err="1"/>
              <a:t>organisations</a:t>
            </a:r>
            <a:r>
              <a:rPr lang="en-US" dirty="0"/>
              <a:t>, child welfare </a:t>
            </a:r>
            <a:r>
              <a:rPr lang="en-US" dirty="0" err="1"/>
              <a:t>organisations</a:t>
            </a:r>
            <a:r>
              <a:rPr lang="en-US" dirty="0"/>
              <a:t>—are providing welfare schemes like:</a:t>
            </a:r>
          </a:p>
          <a:p>
            <a:pPr marL="0" indent="0">
              <a:buNone/>
            </a:pPr>
            <a:r>
              <a:rPr lang="en-US" dirty="0"/>
              <a:t> • Maternity assistance to the poor</a:t>
            </a:r>
          </a:p>
          <a:p>
            <a:pPr marL="0" indent="0">
              <a:buNone/>
            </a:pPr>
            <a:r>
              <a:rPr lang="en-US" dirty="0"/>
              <a:t> • Senior citizen facility</a:t>
            </a:r>
            <a:endParaRPr lang="en-IN" dirty="0"/>
          </a:p>
        </p:txBody>
      </p:sp>
    </p:spTree>
    <p:extLst>
      <p:ext uri="{BB962C8B-B14F-4D97-AF65-F5344CB8AC3E}">
        <p14:creationId xmlns:p14="http://schemas.microsoft.com/office/powerpoint/2010/main" xmlns="" val="2495723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7C55EB-BD86-4127-B428-428B0D85A0A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410D0F43-682D-4E27-8067-D4AECF30B970}"/>
              </a:ext>
            </a:extLst>
          </p:cNvPr>
          <p:cNvSpPr>
            <a:spLocks noGrp="1"/>
          </p:cNvSpPr>
          <p:nvPr>
            <p:ph idx="1"/>
          </p:nvPr>
        </p:nvSpPr>
        <p:spPr/>
        <p:txBody>
          <a:bodyPr/>
          <a:lstStyle/>
          <a:p>
            <a:pPr marL="0" indent="0">
              <a:buNone/>
            </a:pPr>
            <a:r>
              <a:rPr lang="en-IN" u="sng" dirty="0"/>
              <a:t>b. </a:t>
            </a:r>
            <a:r>
              <a:rPr lang="en-IN" b="1" u="sng" dirty="0"/>
              <a:t>Social defence</a:t>
            </a:r>
            <a:r>
              <a:rPr lang="en-IN" u="sng" dirty="0"/>
              <a:t>:</a:t>
            </a:r>
          </a:p>
          <a:p>
            <a:pPr>
              <a:lnSpc>
                <a:spcPct val="150000"/>
              </a:lnSpc>
            </a:pPr>
            <a:r>
              <a:rPr lang="en-IN" dirty="0"/>
              <a:t> Social welfare department, National Institute of social defence provides protective measures from anti-social activities. </a:t>
            </a:r>
            <a:r>
              <a:rPr lang="en-IN" dirty="0" err="1"/>
              <a:t>Eg</a:t>
            </a:r>
            <a:r>
              <a:rPr lang="en-IN" dirty="0"/>
              <a:t>: Counselling—suicide, deviant, criminal punishment, Anti-dowry Act, juvenile delinquency, beggary eradication, management of alcoholism, drug abuse, control of prostitution</a:t>
            </a:r>
          </a:p>
        </p:txBody>
      </p:sp>
    </p:spTree>
    <p:extLst>
      <p:ext uri="{BB962C8B-B14F-4D97-AF65-F5344CB8AC3E}">
        <p14:creationId xmlns:p14="http://schemas.microsoft.com/office/powerpoint/2010/main" xmlns="" val="24725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5EF4C0-D0B7-42C5-932F-A825B3CDD878}"/>
              </a:ext>
            </a:extLst>
          </p:cNvPr>
          <p:cNvSpPr>
            <a:spLocks noGrp="1"/>
          </p:cNvSpPr>
          <p:nvPr>
            <p:ph type="title"/>
          </p:nvPr>
        </p:nvSpPr>
        <p:spPr/>
        <p:txBody>
          <a:bodyPr/>
          <a:lstStyle/>
          <a:p>
            <a:r>
              <a:rPr lang="en-US" dirty="0"/>
              <a:t>Employees State Insurance Act, 1948</a:t>
            </a:r>
            <a:endParaRPr lang="en-IN" dirty="0"/>
          </a:p>
        </p:txBody>
      </p:sp>
      <p:sp>
        <p:nvSpPr>
          <p:cNvPr id="3" name="Content Placeholder 2">
            <a:extLst>
              <a:ext uri="{FF2B5EF4-FFF2-40B4-BE49-F238E27FC236}">
                <a16:creationId xmlns:a16="http://schemas.microsoft.com/office/drawing/2014/main" xmlns="" id="{04922E2E-BB13-4665-B063-232681FE429A}"/>
              </a:ext>
            </a:extLst>
          </p:cNvPr>
          <p:cNvSpPr>
            <a:spLocks noGrp="1"/>
          </p:cNvSpPr>
          <p:nvPr>
            <p:ph idx="1"/>
          </p:nvPr>
        </p:nvSpPr>
        <p:spPr/>
        <p:txBody>
          <a:bodyPr>
            <a:normAutofit lnSpcReduction="10000"/>
          </a:bodyPr>
          <a:lstStyle/>
          <a:p>
            <a:r>
              <a:rPr lang="en-US" dirty="0"/>
              <a:t>Amendment </a:t>
            </a:r>
            <a:r>
              <a:rPr lang="en-US" b="1" dirty="0"/>
              <a:t>2009</a:t>
            </a:r>
          </a:p>
          <a:p>
            <a:r>
              <a:rPr lang="en-US" dirty="0"/>
              <a:t>Scope</a:t>
            </a:r>
          </a:p>
          <a:p>
            <a:pPr marL="0" indent="0">
              <a:buNone/>
            </a:pPr>
            <a:r>
              <a:rPr lang="en-US" b="1" dirty="0"/>
              <a:t>The provision of ESI Act of 1975 were extended to</a:t>
            </a:r>
            <a:r>
              <a:rPr lang="en-US" dirty="0"/>
              <a:t>: </a:t>
            </a:r>
          </a:p>
          <a:p>
            <a:pPr marL="0" indent="0">
              <a:buNone/>
            </a:pPr>
            <a:r>
              <a:rPr lang="en-US" dirty="0"/>
              <a:t>• Small powering factories employing 10-19 persons</a:t>
            </a:r>
          </a:p>
          <a:p>
            <a:pPr marL="0" indent="0">
              <a:buNone/>
            </a:pPr>
            <a:r>
              <a:rPr lang="en-US" dirty="0"/>
              <a:t> • Non-power using factories employing 20-30 persons </a:t>
            </a:r>
          </a:p>
          <a:p>
            <a:pPr marL="0" indent="0">
              <a:buNone/>
            </a:pPr>
            <a:r>
              <a:rPr lang="en-US" dirty="0"/>
              <a:t>• Shops </a:t>
            </a:r>
          </a:p>
          <a:p>
            <a:pPr marL="0" indent="0">
              <a:buNone/>
            </a:pPr>
            <a:r>
              <a:rPr lang="en-US" dirty="0"/>
              <a:t>• Hotels and restaurants </a:t>
            </a:r>
          </a:p>
          <a:p>
            <a:pPr marL="0" indent="0">
              <a:buNone/>
            </a:pPr>
            <a:r>
              <a:rPr lang="en-US" dirty="0"/>
              <a:t>• Cinemas and theatres </a:t>
            </a:r>
          </a:p>
          <a:p>
            <a:pPr marL="0" indent="0">
              <a:buNone/>
            </a:pPr>
            <a:r>
              <a:rPr lang="en-US" dirty="0"/>
              <a:t>• Road-motor transport establishments </a:t>
            </a:r>
          </a:p>
          <a:p>
            <a:pPr marL="0" indent="0">
              <a:buNone/>
            </a:pPr>
            <a:r>
              <a:rPr lang="en-US" dirty="0"/>
              <a:t>• Newspaper establishments.</a:t>
            </a:r>
          </a:p>
          <a:p>
            <a:endParaRPr lang="en-IN" dirty="0"/>
          </a:p>
        </p:txBody>
      </p:sp>
    </p:spTree>
    <p:extLst>
      <p:ext uri="{BB962C8B-B14F-4D97-AF65-F5344CB8AC3E}">
        <p14:creationId xmlns:p14="http://schemas.microsoft.com/office/powerpoint/2010/main" xmlns="" val="2909227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6A4281-F73A-4836-B44C-5178044D2015}"/>
              </a:ext>
            </a:extLst>
          </p:cNvPr>
          <p:cNvSpPr>
            <a:spLocks noGrp="1"/>
          </p:cNvSpPr>
          <p:nvPr>
            <p:ph type="title"/>
          </p:nvPr>
        </p:nvSpPr>
        <p:spPr/>
        <p:txBody>
          <a:bodyPr/>
          <a:lstStyle/>
          <a:p>
            <a:endParaRPr lang="en-IN" dirty="0"/>
          </a:p>
        </p:txBody>
      </p:sp>
      <p:graphicFrame>
        <p:nvGraphicFramePr>
          <p:cNvPr id="4" name="Content Placeholder 3">
            <a:extLst>
              <a:ext uri="{FF2B5EF4-FFF2-40B4-BE49-F238E27FC236}">
                <a16:creationId xmlns:a16="http://schemas.microsoft.com/office/drawing/2014/main" xmlns="" id="{538EA854-864F-4B4E-B264-E3382DE1DB9B}"/>
              </a:ext>
            </a:extLst>
          </p:cNvPr>
          <p:cNvGraphicFramePr>
            <a:graphicFrameLocks noGrp="1"/>
          </p:cNvGraphicFramePr>
          <p:nvPr>
            <p:ph idx="1"/>
            <p:extLst>
              <p:ext uri="{D42A27DB-BD31-4B8C-83A1-F6EECF244321}">
                <p14:modId xmlns:p14="http://schemas.microsoft.com/office/powerpoint/2010/main" xmlns="" val="1392927461"/>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445476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76189B-68C2-4426-A878-0939238B36BA}"/>
              </a:ext>
            </a:extLst>
          </p:cNvPr>
          <p:cNvSpPr>
            <a:spLocks noGrp="1"/>
          </p:cNvSpPr>
          <p:nvPr>
            <p:ph type="title"/>
          </p:nvPr>
        </p:nvSpPr>
        <p:spPr/>
        <p:txBody>
          <a:bodyPr/>
          <a:lstStyle/>
          <a:p>
            <a:r>
              <a:rPr lang="en-US" dirty="0"/>
              <a:t>Employees benefits</a:t>
            </a:r>
            <a:endParaRPr lang="en-IN" dirty="0"/>
          </a:p>
        </p:txBody>
      </p:sp>
      <p:sp>
        <p:nvSpPr>
          <p:cNvPr id="3" name="Content Placeholder 2">
            <a:extLst>
              <a:ext uri="{FF2B5EF4-FFF2-40B4-BE49-F238E27FC236}">
                <a16:creationId xmlns:a16="http://schemas.microsoft.com/office/drawing/2014/main" xmlns="" id="{049EE707-8441-446B-9C2F-0160CBBE1194}"/>
              </a:ext>
            </a:extLst>
          </p:cNvPr>
          <p:cNvSpPr>
            <a:spLocks noGrp="1"/>
          </p:cNvSpPr>
          <p:nvPr>
            <p:ph idx="1"/>
          </p:nvPr>
        </p:nvSpPr>
        <p:spPr/>
        <p:txBody>
          <a:bodyPr/>
          <a:lstStyle/>
          <a:p>
            <a:r>
              <a:rPr lang="en-US" dirty="0"/>
              <a:t>Medical benefit</a:t>
            </a:r>
            <a:r>
              <a:rPr lang="en-IN" dirty="0"/>
              <a:t>s</a:t>
            </a:r>
            <a:endParaRPr lang="en-US" dirty="0"/>
          </a:p>
        </p:txBody>
      </p:sp>
      <p:pic>
        <p:nvPicPr>
          <p:cNvPr id="1026" name="Picture 2" descr="Medical benefits Images, Stock Photos &amp; Vectors | Shutterstock">
            <a:extLst>
              <a:ext uri="{FF2B5EF4-FFF2-40B4-BE49-F238E27FC236}">
                <a16:creationId xmlns:a16="http://schemas.microsoft.com/office/drawing/2014/main" xmlns="" id="{BEA73F35-73AA-47F2-BEB2-B8D26FB9D821}"/>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b="14134"/>
          <a:stretch/>
        </p:blipFill>
        <p:spPr bwMode="auto">
          <a:xfrm>
            <a:off x="4805363" y="2543175"/>
            <a:ext cx="5714950" cy="336804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0171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819246-434D-4BAE-AD2B-260147A9E79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FC34C2A0-00B8-455F-BA52-7C6F94D39C79}"/>
              </a:ext>
            </a:extLst>
          </p:cNvPr>
          <p:cNvSpPr>
            <a:spLocks noGrp="1"/>
          </p:cNvSpPr>
          <p:nvPr>
            <p:ph idx="1"/>
          </p:nvPr>
        </p:nvSpPr>
        <p:spPr/>
        <p:txBody>
          <a:bodyPr/>
          <a:lstStyle/>
          <a:p>
            <a:r>
              <a:rPr lang="en-US" dirty="0"/>
              <a:t>Sickness benefit</a:t>
            </a:r>
            <a:endParaRPr lang="en-IN" dirty="0"/>
          </a:p>
        </p:txBody>
      </p:sp>
      <p:pic>
        <p:nvPicPr>
          <p:cNvPr id="2050" name="Picture 2" descr="Health Insurance and Term Insurance for a Long-Term Security! - Nagpur  Today : Nagpur News">
            <a:extLst>
              <a:ext uri="{FF2B5EF4-FFF2-40B4-BE49-F238E27FC236}">
                <a16:creationId xmlns:a16="http://schemas.microsoft.com/office/drawing/2014/main" xmlns="" id="{56A29C26-0DDB-4C38-AC7A-4B742859BD45}"/>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719738" y="2821414"/>
            <a:ext cx="4883050" cy="32494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2212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454409-477E-4710-9BF5-8019AD467DE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5E7C0512-3B9C-44DC-B5B9-0ED42853FAB3}"/>
              </a:ext>
            </a:extLst>
          </p:cNvPr>
          <p:cNvSpPr>
            <a:spLocks noGrp="1"/>
          </p:cNvSpPr>
          <p:nvPr>
            <p:ph idx="1"/>
          </p:nvPr>
        </p:nvSpPr>
        <p:spPr/>
        <p:txBody>
          <a:bodyPr/>
          <a:lstStyle/>
          <a:p>
            <a:r>
              <a:rPr lang="en-US" dirty="0"/>
              <a:t>‘Social security is the security that society furnishes, through appropriate </a:t>
            </a:r>
            <a:r>
              <a:rPr lang="en-US" dirty="0" err="1"/>
              <a:t>organisation</a:t>
            </a:r>
            <a:r>
              <a:rPr lang="en-US" dirty="0"/>
              <a:t> against certain risks to which its members are exposed.’</a:t>
            </a:r>
            <a:endParaRPr lang="en-IN" dirty="0"/>
          </a:p>
        </p:txBody>
      </p:sp>
    </p:spTree>
    <p:extLst>
      <p:ext uri="{BB962C8B-B14F-4D97-AF65-F5344CB8AC3E}">
        <p14:creationId xmlns:p14="http://schemas.microsoft.com/office/powerpoint/2010/main" xmlns="" val="2113366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133B6F-E761-482A-B834-C6F874D6044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AF22B981-0C0F-407E-8B2A-6521B940306A}"/>
              </a:ext>
            </a:extLst>
          </p:cNvPr>
          <p:cNvSpPr>
            <a:spLocks noGrp="1"/>
          </p:cNvSpPr>
          <p:nvPr>
            <p:ph idx="1"/>
          </p:nvPr>
        </p:nvSpPr>
        <p:spPr/>
        <p:txBody>
          <a:bodyPr/>
          <a:lstStyle/>
          <a:p>
            <a:r>
              <a:rPr lang="en-US" dirty="0"/>
              <a:t>Maternity benefit</a:t>
            </a:r>
            <a:endParaRPr lang="en-IN" dirty="0"/>
          </a:p>
        </p:txBody>
      </p:sp>
      <p:pic>
        <p:nvPicPr>
          <p:cNvPr id="3074" name="Picture 2" descr="Woman child development ministry asks NBE on lack of maternity leave for  DNB doctors">
            <a:extLst>
              <a:ext uri="{FF2B5EF4-FFF2-40B4-BE49-F238E27FC236}">
                <a16:creationId xmlns:a16="http://schemas.microsoft.com/office/drawing/2014/main" xmlns="" id="{DC84F36B-AF53-460A-A1B4-96B8576E398B}"/>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371238" y="2939394"/>
            <a:ext cx="4885884" cy="312974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64194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8336D5-9B8F-485D-ADCC-027AE50017A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4D75D407-995C-4892-971E-849D350E6267}"/>
              </a:ext>
            </a:extLst>
          </p:cNvPr>
          <p:cNvSpPr>
            <a:spLocks noGrp="1"/>
          </p:cNvSpPr>
          <p:nvPr>
            <p:ph idx="1"/>
          </p:nvPr>
        </p:nvSpPr>
        <p:spPr/>
        <p:txBody>
          <a:bodyPr/>
          <a:lstStyle/>
          <a:p>
            <a:r>
              <a:rPr lang="en-US" dirty="0"/>
              <a:t>Disablement benefit</a:t>
            </a:r>
            <a:endParaRPr lang="en-IN" dirty="0"/>
          </a:p>
        </p:txBody>
      </p:sp>
      <p:pic>
        <p:nvPicPr>
          <p:cNvPr id="4098" name="Picture 2" descr="Disablement benefit flat illustration - Stock Illustration [48925420] -  PIXTA">
            <a:extLst>
              <a:ext uri="{FF2B5EF4-FFF2-40B4-BE49-F238E27FC236}">
                <a16:creationId xmlns:a16="http://schemas.microsoft.com/office/drawing/2014/main" xmlns="" id="{87448555-E095-4E4E-A66B-6F3D972DBEA1}"/>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b="6505"/>
          <a:stretch/>
        </p:blipFill>
        <p:spPr bwMode="auto">
          <a:xfrm>
            <a:off x="5648440" y="2385523"/>
            <a:ext cx="3954348" cy="38483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63314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544909-0267-4278-A84B-0FBEAA37BA3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C6822FF2-93BE-427D-9EB0-4355066C7131}"/>
              </a:ext>
            </a:extLst>
          </p:cNvPr>
          <p:cNvSpPr>
            <a:spLocks noGrp="1"/>
          </p:cNvSpPr>
          <p:nvPr>
            <p:ph idx="1"/>
          </p:nvPr>
        </p:nvSpPr>
        <p:spPr/>
        <p:txBody>
          <a:bodyPr/>
          <a:lstStyle/>
          <a:p>
            <a:r>
              <a:rPr lang="en-US" dirty="0"/>
              <a:t>Dependents benefit</a:t>
            </a:r>
            <a:endParaRPr lang="en-IN" dirty="0"/>
          </a:p>
        </p:txBody>
      </p:sp>
      <p:pic>
        <p:nvPicPr>
          <p:cNvPr id="5122" name="Picture 2" descr="Dependants' Benefit">
            <a:extLst>
              <a:ext uri="{FF2B5EF4-FFF2-40B4-BE49-F238E27FC236}">
                <a16:creationId xmlns:a16="http://schemas.microsoft.com/office/drawing/2014/main" xmlns="" id="{988DC76A-2308-471F-A3BF-1985A880D957}"/>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16438" t="8039"/>
          <a:stretch/>
        </p:blipFill>
        <p:spPr bwMode="auto">
          <a:xfrm>
            <a:off x="5542960" y="2837467"/>
            <a:ext cx="3619893" cy="340808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66824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AAEF07-500F-4022-A9A6-257A3F044749}"/>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xmlns="" id="{BE7FFE86-5DBF-4FDC-A414-DB662AA2AD18}"/>
              </a:ext>
            </a:extLst>
          </p:cNvPr>
          <p:cNvSpPr>
            <a:spLocks noGrp="1"/>
          </p:cNvSpPr>
          <p:nvPr>
            <p:ph idx="1"/>
          </p:nvPr>
        </p:nvSpPr>
        <p:spPr/>
        <p:txBody>
          <a:bodyPr/>
          <a:lstStyle/>
          <a:p>
            <a:r>
              <a:rPr lang="en-US" dirty="0"/>
              <a:t>Rehabilitation</a:t>
            </a:r>
          </a:p>
          <a:p>
            <a:pPr marL="0" indent="0">
              <a:buNone/>
            </a:pPr>
            <a:endParaRPr lang="en-IN" dirty="0"/>
          </a:p>
        </p:txBody>
      </p:sp>
      <p:pic>
        <p:nvPicPr>
          <p:cNvPr id="6146" name="Picture 2" descr="The Benefits of Criminal Rehabilitation | Denied Entry into Canada Lawyers">
            <a:extLst>
              <a:ext uri="{FF2B5EF4-FFF2-40B4-BE49-F238E27FC236}">
                <a16:creationId xmlns:a16="http://schemas.microsoft.com/office/drawing/2014/main" xmlns="" id="{8AA4511F-DAF6-4F0E-BB23-544858C27A94}"/>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t="-1" b="28773"/>
          <a:stretch/>
        </p:blipFill>
        <p:spPr bwMode="auto">
          <a:xfrm>
            <a:off x="4055783" y="2797797"/>
            <a:ext cx="5454247" cy="25849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61180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8A17FB-21A7-4557-9A81-595027090373}"/>
              </a:ext>
            </a:extLst>
          </p:cNvPr>
          <p:cNvSpPr>
            <a:spLocks noGrp="1"/>
          </p:cNvSpPr>
          <p:nvPr>
            <p:ph type="title"/>
          </p:nvPr>
        </p:nvSpPr>
        <p:spPr/>
        <p:txBody>
          <a:bodyPr/>
          <a:lstStyle/>
          <a:p>
            <a:r>
              <a:rPr lang="en-US" dirty="0"/>
              <a:t>Employers benefits</a:t>
            </a:r>
            <a:endParaRPr lang="en-IN" dirty="0"/>
          </a:p>
        </p:txBody>
      </p:sp>
      <p:sp>
        <p:nvSpPr>
          <p:cNvPr id="3" name="Content Placeholder 2">
            <a:extLst>
              <a:ext uri="{FF2B5EF4-FFF2-40B4-BE49-F238E27FC236}">
                <a16:creationId xmlns:a16="http://schemas.microsoft.com/office/drawing/2014/main" xmlns="" id="{09E46E23-2F84-4237-BBB6-E5A460842283}"/>
              </a:ext>
            </a:extLst>
          </p:cNvPr>
          <p:cNvSpPr>
            <a:spLocks noGrp="1"/>
          </p:cNvSpPr>
          <p:nvPr>
            <p:ph idx="1"/>
          </p:nvPr>
        </p:nvSpPr>
        <p:spPr/>
        <p:txBody>
          <a:bodyPr/>
          <a:lstStyle/>
          <a:p>
            <a:pPr marL="0" indent="0">
              <a:buNone/>
            </a:pPr>
            <a:r>
              <a:rPr lang="en-US" dirty="0"/>
              <a:t>• Health work force </a:t>
            </a:r>
          </a:p>
          <a:p>
            <a:pPr marL="0" indent="0">
              <a:buNone/>
            </a:pPr>
            <a:r>
              <a:rPr lang="en-US" dirty="0"/>
              <a:t>• Rebate under income tax</a:t>
            </a:r>
          </a:p>
          <a:p>
            <a:pPr marL="0" indent="0">
              <a:buNone/>
            </a:pPr>
            <a:r>
              <a:rPr lang="en-US" dirty="0"/>
              <a:t> • Exemption from </a:t>
            </a:r>
          </a:p>
          <a:p>
            <a:pPr marL="0" indent="0">
              <a:buNone/>
            </a:pPr>
            <a:r>
              <a:rPr lang="en-US" dirty="0"/>
              <a:t>Maternity Benefit Act 1961 </a:t>
            </a:r>
          </a:p>
          <a:p>
            <a:pPr marL="0" indent="0">
              <a:buNone/>
            </a:pPr>
            <a:r>
              <a:rPr lang="en-US" dirty="0"/>
              <a:t>Sickness Benefit </a:t>
            </a:r>
          </a:p>
          <a:p>
            <a:pPr marL="0" indent="0">
              <a:buNone/>
            </a:pPr>
            <a:r>
              <a:rPr lang="en-US" dirty="0"/>
              <a:t>Workmen Compensation Act 1923</a:t>
            </a:r>
            <a:endParaRPr lang="en-IN" dirty="0"/>
          </a:p>
        </p:txBody>
      </p:sp>
    </p:spTree>
    <p:extLst>
      <p:ext uri="{BB962C8B-B14F-4D97-AF65-F5344CB8AC3E}">
        <p14:creationId xmlns:p14="http://schemas.microsoft.com/office/powerpoint/2010/main" xmlns="" val="2528985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76BE54-C6BC-4CDB-AFA3-8002EE37EE2D}"/>
              </a:ext>
            </a:extLst>
          </p:cNvPr>
          <p:cNvSpPr>
            <a:spLocks noGrp="1"/>
          </p:cNvSpPr>
          <p:nvPr>
            <p:ph type="title"/>
          </p:nvPr>
        </p:nvSpPr>
        <p:spPr/>
        <p:txBody>
          <a:bodyPr/>
          <a:lstStyle/>
          <a:p>
            <a:r>
              <a:rPr lang="en-US" dirty="0"/>
              <a:t>The Workmen’s Compensation Act, 1923</a:t>
            </a:r>
            <a:endParaRPr lang="en-IN" dirty="0"/>
          </a:p>
        </p:txBody>
      </p:sp>
      <p:sp>
        <p:nvSpPr>
          <p:cNvPr id="3" name="Content Placeholder 2">
            <a:extLst>
              <a:ext uri="{FF2B5EF4-FFF2-40B4-BE49-F238E27FC236}">
                <a16:creationId xmlns:a16="http://schemas.microsoft.com/office/drawing/2014/main" xmlns="" id="{3357B768-3D13-45CB-AF8C-0C62C432DC5A}"/>
              </a:ext>
            </a:extLst>
          </p:cNvPr>
          <p:cNvSpPr>
            <a:spLocks noGrp="1"/>
          </p:cNvSpPr>
          <p:nvPr>
            <p:ph idx="1"/>
          </p:nvPr>
        </p:nvSpPr>
        <p:spPr/>
        <p:txBody>
          <a:bodyPr/>
          <a:lstStyle/>
          <a:p>
            <a:pPr>
              <a:lnSpc>
                <a:spcPct val="150000"/>
              </a:lnSpc>
            </a:pPr>
            <a:r>
              <a:rPr lang="en-US" dirty="0"/>
              <a:t>The Workmen’s Compensation Act provides social security to </a:t>
            </a:r>
            <a:r>
              <a:rPr lang="en-US" b="1" dirty="0"/>
              <a:t>workmen and is a humanitarian measure</a:t>
            </a:r>
            <a:r>
              <a:rPr lang="en-US" dirty="0"/>
              <a:t>. The Act was implemented on </a:t>
            </a:r>
            <a:r>
              <a:rPr lang="en-US" u="sng" dirty="0"/>
              <a:t>July 1st, 1924 and extends to the whole of India.</a:t>
            </a:r>
            <a:endParaRPr lang="en-IN" u="sng" dirty="0"/>
          </a:p>
        </p:txBody>
      </p:sp>
    </p:spTree>
    <p:extLst>
      <p:ext uri="{BB962C8B-B14F-4D97-AF65-F5344CB8AC3E}">
        <p14:creationId xmlns:p14="http://schemas.microsoft.com/office/powerpoint/2010/main" xmlns="" val="2443317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E6F323-9BAB-46C9-8F94-A8D11C1CE6E7}"/>
              </a:ext>
            </a:extLst>
          </p:cNvPr>
          <p:cNvSpPr>
            <a:spLocks noGrp="1"/>
          </p:cNvSpPr>
          <p:nvPr>
            <p:ph type="title"/>
          </p:nvPr>
        </p:nvSpPr>
        <p:spPr/>
        <p:txBody>
          <a:bodyPr/>
          <a:lstStyle/>
          <a:p>
            <a:r>
              <a:rPr lang="en-US" dirty="0"/>
              <a:t>Objectives</a:t>
            </a:r>
            <a:endParaRPr lang="en-IN" dirty="0"/>
          </a:p>
        </p:txBody>
      </p:sp>
      <p:sp>
        <p:nvSpPr>
          <p:cNvPr id="3" name="Content Placeholder 2">
            <a:extLst>
              <a:ext uri="{FF2B5EF4-FFF2-40B4-BE49-F238E27FC236}">
                <a16:creationId xmlns:a16="http://schemas.microsoft.com/office/drawing/2014/main" xmlns="" id="{31F255FC-4AE2-44BD-99EB-53C529C45556}"/>
              </a:ext>
            </a:extLst>
          </p:cNvPr>
          <p:cNvSpPr>
            <a:spLocks noGrp="1"/>
          </p:cNvSpPr>
          <p:nvPr>
            <p:ph idx="1"/>
          </p:nvPr>
        </p:nvSpPr>
        <p:spPr/>
        <p:txBody>
          <a:bodyPr/>
          <a:lstStyle/>
          <a:p>
            <a:pPr marL="0" indent="0">
              <a:buNone/>
            </a:pPr>
            <a:r>
              <a:rPr lang="en-US" dirty="0"/>
              <a:t>• To provide compensation by employers to their workmen for injury by accident</a:t>
            </a:r>
          </a:p>
          <a:p>
            <a:pPr marL="0" indent="0">
              <a:buNone/>
            </a:pPr>
            <a:r>
              <a:rPr lang="en-US" dirty="0"/>
              <a:t>• To provide better relations among the employers and employees </a:t>
            </a:r>
          </a:p>
          <a:p>
            <a:pPr marL="0" indent="0">
              <a:buNone/>
            </a:pPr>
            <a:r>
              <a:rPr lang="en-US" dirty="0"/>
              <a:t>• Prevents anxiety in the working spot and thus increases productivity </a:t>
            </a:r>
          </a:p>
          <a:p>
            <a:pPr marL="0" indent="0">
              <a:buNone/>
            </a:pPr>
            <a:r>
              <a:rPr lang="en-US" dirty="0"/>
              <a:t>• To provide and maintain proper working environment to the employees. </a:t>
            </a:r>
            <a:endParaRPr lang="en-IN" dirty="0"/>
          </a:p>
        </p:txBody>
      </p:sp>
    </p:spTree>
    <p:extLst>
      <p:ext uri="{BB962C8B-B14F-4D97-AF65-F5344CB8AC3E}">
        <p14:creationId xmlns:p14="http://schemas.microsoft.com/office/powerpoint/2010/main" xmlns="" val="3174372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F83516-CE90-4F4F-BF95-B39D0B2A7303}"/>
              </a:ext>
            </a:extLst>
          </p:cNvPr>
          <p:cNvSpPr>
            <a:spLocks noGrp="1"/>
          </p:cNvSpPr>
          <p:nvPr>
            <p:ph type="title"/>
          </p:nvPr>
        </p:nvSpPr>
        <p:spPr/>
        <p:txBody>
          <a:bodyPr/>
          <a:lstStyle/>
          <a:p>
            <a:r>
              <a:rPr lang="en-IN" dirty="0"/>
              <a:t>Rules Regarding Workmen’s Compensation</a:t>
            </a:r>
          </a:p>
        </p:txBody>
      </p:sp>
      <p:sp>
        <p:nvSpPr>
          <p:cNvPr id="3" name="Content Placeholder 2">
            <a:extLst>
              <a:ext uri="{FF2B5EF4-FFF2-40B4-BE49-F238E27FC236}">
                <a16:creationId xmlns:a16="http://schemas.microsoft.com/office/drawing/2014/main" xmlns="" id="{EC53CB30-6C67-4522-8403-3FAF16B6B9F9}"/>
              </a:ext>
            </a:extLst>
          </p:cNvPr>
          <p:cNvSpPr>
            <a:spLocks noGrp="1"/>
          </p:cNvSpPr>
          <p:nvPr>
            <p:ph idx="1"/>
          </p:nvPr>
        </p:nvSpPr>
        <p:spPr/>
        <p:txBody>
          <a:bodyPr>
            <a:normAutofit/>
          </a:bodyPr>
          <a:lstStyle/>
          <a:p>
            <a:pPr marL="0" indent="0">
              <a:buNone/>
            </a:pPr>
            <a:r>
              <a:rPr lang="en-US" b="1" dirty="0"/>
              <a:t>Employer’s Liability for Compensation (Sec.3) </a:t>
            </a:r>
          </a:p>
          <a:p>
            <a:pPr marL="0" indent="0">
              <a:buNone/>
            </a:pPr>
            <a:r>
              <a:rPr lang="en-US" dirty="0"/>
              <a:t>An employer is liable to pay compensation to a workman’s personal injury caused to him by accident as well as for any other injury like</a:t>
            </a:r>
          </a:p>
          <a:p>
            <a:pPr marL="0" indent="0">
              <a:buNone/>
            </a:pPr>
            <a:r>
              <a:rPr lang="en-US" b="1" dirty="0"/>
              <a:t> </a:t>
            </a:r>
            <a:r>
              <a:rPr lang="en-US" b="1" dirty="0" err="1"/>
              <a:t>i</a:t>
            </a:r>
            <a:r>
              <a:rPr lang="en-US" b="1" dirty="0"/>
              <a:t>. Personal injury by accident</a:t>
            </a:r>
            <a:r>
              <a:rPr lang="en-US" dirty="0"/>
              <a:t>: An employer is liable to pay compensation to a workman of personal injury is caused to him by accident arising out of and in the course of his employment [Sec.3 (1)]. The following conditions must be fulfilled before an employer can be held liable to pay compensation </a:t>
            </a:r>
          </a:p>
          <a:p>
            <a:pPr>
              <a:buAutoNum type="arabicParenBoth"/>
            </a:pPr>
            <a:r>
              <a:rPr lang="en-US" dirty="0"/>
              <a:t>Injury is caused to the workman by an accident, </a:t>
            </a:r>
          </a:p>
          <a:p>
            <a:pPr>
              <a:buAutoNum type="arabicParenBoth"/>
            </a:pPr>
            <a:r>
              <a:rPr lang="en-US" dirty="0"/>
              <a:t>Such accident arises out of and in the course of employment. </a:t>
            </a:r>
          </a:p>
        </p:txBody>
      </p:sp>
    </p:spTree>
    <p:extLst>
      <p:ext uri="{BB962C8B-B14F-4D97-AF65-F5344CB8AC3E}">
        <p14:creationId xmlns:p14="http://schemas.microsoft.com/office/powerpoint/2010/main" xmlns="" val="216364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F83516-CE90-4F4F-BF95-B39D0B2A7303}"/>
              </a:ext>
            </a:extLst>
          </p:cNvPr>
          <p:cNvSpPr>
            <a:spLocks noGrp="1"/>
          </p:cNvSpPr>
          <p:nvPr>
            <p:ph type="title"/>
          </p:nvPr>
        </p:nvSpPr>
        <p:spPr/>
        <p:txBody>
          <a:bodyPr/>
          <a:lstStyle/>
          <a:p>
            <a:r>
              <a:rPr lang="en-IN" dirty="0"/>
              <a:t>Rules Regarding Workmen’s Compensation</a:t>
            </a:r>
          </a:p>
        </p:txBody>
      </p:sp>
      <p:sp>
        <p:nvSpPr>
          <p:cNvPr id="3" name="Content Placeholder 2">
            <a:extLst>
              <a:ext uri="{FF2B5EF4-FFF2-40B4-BE49-F238E27FC236}">
                <a16:creationId xmlns:a16="http://schemas.microsoft.com/office/drawing/2014/main" xmlns="" id="{EC53CB30-6C67-4522-8403-3FAF16B6B9F9}"/>
              </a:ext>
            </a:extLst>
          </p:cNvPr>
          <p:cNvSpPr>
            <a:spLocks noGrp="1"/>
          </p:cNvSpPr>
          <p:nvPr>
            <p:ph idx="1"/>
          </p:nvPr>
        </p:nvSpPr>
        <p:spPr/>
        <p:txBody>
          <a:bodyPr>
            <a:normAutofit lnSpcReduction="10000"/>
          </a:bodyPr>
          <a:lstStyle/>
          <a:p>
            <a:pPr marL="0" indent="0">
              <a:buNone/>
            </a:pPr>
            <a:r>
              <a:rPr lang="en-US" b="1" dirty="0"/>
              <a:t>ii. Out of employment</a:t>
            </a:r>
            <a:r>
              <a:rPr lang="en-US" dirty="0"/>
              <a:t>: An accident arising out of employment implies a causal connection between the accident and the employment. In order to prove that injury arose ‘out of employment’ 2 conditions must be fulfilled:</a:t>
            </a:r>
          </a:p>
          <a:p>
            <a:pPr marL="0" indent="0">
              <a:buNone/>
            </a:pPr>
            <a:r>
              <a:rPr lang="en-US" dirty="0"/>
              <a:t> a. Injury must have resulted from some risk incidental to the duties of the service, or inherent in the nature of condition of employment, and</a:t>
            </a:r>
          </a:p>
          <a:p>
            <a:pPr marL="0" indent="0">
              <a:buNone/>
            </a:pPr>
            <a:r>
              <a:rPr lang="en-US" dirty="0"/>
              <a:t> b. At the time of injury the worker must have been engaged in the business of the employer and must not be doing something for his personal advantages or benefit. </a:t>
            </a:r>
          </a:p>
          <a:p>
            <a:pPr marL="0" indent="0">
              <a:buNone/>
            </a:pPr>
            <a:r>
              <a:rPr lang="en-US" b="1" dirty="0"/>
              <a:t>iii. In the course of employment: </a:t>
            </a:r>
            <a:r>
              <a:rPr lang="en-US" dirty="0"/>
              <a:t>In order to claim compensation it is essential that the workman at the time of accident must be in the process of doing something in discharge of his duty under the contract of service. As a general rule, employment commences when the workman reaches his place of work and ceases when he leaves the place.</a:t>
            </a:r>
            <a:endParaRPr lang="en-IN" dirty="0"/>
          </a:p>
        </p:txBody>
      </p:sp>
    </p:spTree>
    <p:extLst>
      <p:ext uri="{BB962C8B-B14F-4D97-AF65-F5344CB8AC3E}">
        <p14:creationId xmlns:p14="http://schemas.microsoft.com/office/powerpoint/2010/main" xmlns="" val="3289069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E67EFA-5CB5-4C8B-AB9D-619CD070893B}"/>
              </a:ext>
            </a:extLst>
          </p:cNvPr>
          <p:cNvSpPr>
            <a:spLocks noGrp="1"/>
          </p:cNvSpPr>
          <p:nvPr>
            <p:ph type="title"/>
          </p:nvPr>
        </p:nvSpPr>
        <p:spPr/>
        <p:txBody>
          <a:bodyPr/>
          <a:lstStyle/>
          <a:p>
            <a:r>
              <a:rPr lang="en-US" dirty="0"/>
              <a:t>Amount of Compensation (Sec. 4)</a:t>
            </a:r>
            <a:endParaRPr lang="en-IN" dirty="0"/>
          </a:p>
        </p:txBody>
      </p:sp>
      <p:sp>
        <p:nvSpPr>
          <p:cNvPr id="3" name="Content Placeholder 2">
            <a:extLst>
              <a:ext uri="{FF2B5EF4-FFF2-40B4-BE49-F238E27FC236}">
                <a16:creationId xmlns:a16="http://schemas.microsoft.com/office/drawing/2014/main" xmlns="" id="{78DE2FF2-8A7A-4DFD-A817-DCA546B6528B}"/>
              </a:ext>
            </a:extLst>
          </p:cNvPr>
          <p:cNvSpPr>
            <a:spLocks noGrp="1"/>
          </p:cNvSpPr>
          <p:nvPr>
            <p:ph idx="1"/>
          </p:nvPr>
        </p:nvSpPr>
        <p:spPr>
          <a:xfrm>
            <a:off x="2589212" y="2133600"/>
            <a:ext cx="8915400" cy="4427456"/>
          </a:xfrm>
        </p:spPr>
        <p:txBody>
          <a:bodyPr>
            <a:normAutofit/>
          </a:bodyPr>
          <a:lstStyle/>
          <a:p>
            <a:r>
              <a:rPr lang="en-US" dirty="0"/>
              <a:t>The amount of compensation payable to a workman depends</a:t>
            </a:r>
          </a:p>
          <a:p>
            <a:pPr marL="400050" indent="-400050">
              <a:buAutoNum type="romanLcParenBoth"/>
            </a:pPr>
            <a:r>
              <a:rPr lang="en-US" dirty="0"/>
              <a:t>on the nature of the injury caused by accident, and</a:t>
            </a:r>
          </a:p>
          <a:p>
            <a:pPr marL="400050" indent="-400050">
              <a:buAutoNum type="romanLcParenBoth"/>
            </a:pPr>
            <a:r>
              <a:rPr lang="en-US" dirty="0"/>
              <a:t>the amount of the average monthly wages of the workman concerned. There is no distinction between an adult and a minor worker with respect to the amount of compensation. </a:t>
            </a:r>
          </a:p>
          <a:p>
            <a:pPr marL="0" indent="0">
              <a:buNone/>
            </a:pPr>
            <a:endParaRPr lang="en-US" dirty="0"/>
          </a:p>
          <a:p>
            <a:pPr marL="0" indent="0">
              <a:buNone/>
            </a:pPr>
            <a:r>
              <a:rPr lang="en-US" dirty="0"/>
              <a:t>Sec. 4 provides compensation for </a:t>
            </a:r>
          </a:p>
          <a:p>
            <a:pPr>
              <a:buAutoNum type="arabicParenBoth"/>
            </a:pPr>
            <a:r>
              <a:rPr lang="en-US" dirty="0"/>
              <a:t>Death, </a:t>
            </a:r>
          </a:p>
          <a:p>
            <a:pPr>
              <a:buAutoNum type="arabicParenBoth"/>
            </a:pPr>
            <a:r>
              <a:rPr lang="en-US" dirty="0"/>
              <a:t>Permanent total disablement </a:t>
            </a:r>
          </a:p>
          <a:p>
            <a:pPr>
              <a:buAutoNum type="arabicParenBoth"/>
            </a:pPr>
            <a:r>
              <a:rPr lang="en-US" dirty="0"/>
              <a:t>Permanent partial disablement </a:t>
            </a:r>
          </a:p>
          <a:p>
            <a:pPr>
              <a:buAutoNum type="arabicParenBoth"/>
            </a:pPr>
            <a:r>
              <a:rPr lang="en-US" dirty="0"/>
              <a:t>Temporary disablement.</a:t>
            </a:r>
            <a:endParaRPr lang="en-IN" dirty="0"/>
          </a:p>
        </p:txBody>
      </p:sp>
    </p:spTree>
    <p:extLst>
      <p:ext uri="{BB962C8B-B14F-4D97-AF65-F5344CB8AC3E}">
        <p14:creationId xmlns:p14="http://schemas.microsoft.com/office/powerpoint/2010/main" xmlns="" val="2976876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73DE03-2D7E-4BA0-9594-081419569359}"/>
              </a:ext>
            </a:extLst>
          </p:cNvPr>
          <p:cNvSpPr>
            <a:spLocks noGrp="1"/>
          </p:cNvSpPr>
          <p:nvPr>
            <p:ph type="title"/>
          </p:nvPr>
        </p:nvSpPr>
        <p:spPr/>
        <p:txBody>
          <a:bodyPr/>
          <a:lstStyle/>
          <a:p>
            <a:r>
              <a:rPr lang="en-US" dirty="0"/>
              <a:t>Areas of Social Security in Developing Countries</a:t>
            </a:r>
            <a:endParaRPr lang="en-IN" dirty="0"/>
          </a:p>
        </p:txBody>
      </p:sp>
      <p:sp>
        <p:nvSpPr>
          <p:cNvPr id="3" name="Content Placeholder 2">
            <a:extLst>
              <a:ext uri="{FF2B5EF4-FFF2-40B4-BE49-F238E27FC236}">
                <a16:creationId xmlns:a16="http://schemas.microsoft.com/office/drawing/2014/main" xmlns="" id="{F030A89C-041C-4F52-8E0C-770E432938C6}"/>
              </a:ext>
            </a:extLst>
          </p:cNvPr>
          <p:cNvSpPr>
            <a:spLocks noGrp="1"/>
          </p:cNvSpPr>
          <p:nvPr>
            <p:ph idx="1"/>
          </p:nvPr>
        </p:nvSpPr>
        <p:spPr/>
        <p:txBody>
          <a:bodyPr/>
          <a:lstStyle/>
          <a:p>
            <a:pPr marL="0" indent="0">
              <a:buNone/>
            </a:pPr>
            <a:r>
              <a:rPr lang="en-US" dirty="0"/>
              <a:t>• Retirement </a:t>
            </a:r>
          </a:p>
          <a:p>
            <a:pPr marL="0" indent="0">
              <a:buNone/>
            </a:pPr>
            <a:r>
              <a:rPr lang="en-US" dirty="0"/>
              <a:t>• Survival </a:t>
            </a:r>
          </a:p>
          <a:p>
            <a:pPr marL="0" indent="0">
              <a:buNone/>
            </a:pPr>
            <a:r>
              <a:rPr lang="en-US" dirty="0"/>
              <a:t>• Disability </a:t>
            </a:r>
          </a:p>
          <a:p>
            <a:pPr marL="0" indent="0">
              <a:buNone/>
            </a:pPr>
            <a:r>
              <a:rPr lang="en-US" dirty="0"/>
              <a:t>• Unemployment insurance </a:t>
            </a:r>
          </a:p>
          <a:p>
            <a:pPr marL="0" indent="0">
              <a:buNone/>
            </a:pPr>
            <a:r>
              <a:rPr lang="en-US" dirty="0"/>
              <a:t>• Old age insurance </a:t>
            </a:r>
          </a:p>
          <a:p>
            <a:pPr marL="0" indent="0">
              <a:buNone/>
            </a:pPr>
            <a:r>
              <a:rPr lang="en-US" dirty="0"/>
              <a:t>• Blind insurance</a:t>
            </a:r>
            <a:endParaRPr lang="en-IN" dirty="0"/>
          </a:p>
        </p:txBody>
      </p:sp>
    </p:spTree>
    <p:extLst>
      <p:ext uri="{BB962C8B-B14F-4D97-AF65-F5344CB8AC3E}">
        <p14:creationId xmlns:p14="http://schemas.microsoft.com/office/powerpoint/2010/main" xmlns="" val="28677739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586D3E-4816-4902-A482-5DBB74DC0CFF}"/>
              </a:ext>
            </a:extLst>
          </p:cNvPr>
          <p:cNvSpPr>
            <a:spLocks noGrp="1"/>
          </p:cNvSpPr>
          <p:nvPr>
            <p:ph type="title"/>
          </p:nvPr>
        </p:nvSpPr>
        <p:spPr/>
        <p:txBody>
          <a:bodyPr/>
          <a:lstStyle/>
          <a:p>
            <a:r>
              <a:rPr lang="en-US" dirty="0"/>
              <a:t>Compensation for Death</a:t>
            </a:r>
            <a:endParaRPr lang="en-IN" dirty="0"/>
          </a:p>
        </p:txBody>
      </p:sp>
      <p:sp>
        <p:nvSpPr>
          <p:cNvPr id="3" name="Content Placeholder 2">
            <a:extLst>
              <a:ext uri="{FF2B5EF4-FFF2-40B4-BE49-F238E27FC236}">
                <a16:creationId xmlns:a16="http://schemas.microsoft.com/office/drawing/2014/main" xmlns="" id="{AB3913B4-F06B-4F3D-8823-551BDBA66474}"/>
              </a:ext>
            </a:extLst>
          </p:cNvPr>
          <p:cNvSpPr>
            <a:spLocks noGrp="1"/>
          </p:cNvSpPr>
          <p:nvPr>
            <p:ph idx="1"/>
          </p:nvPr>
        </p:nvSpPr>
        <p:spPr/>
        <p:txBody>
          <a:bodyPr/>
          <a:lstStyle/>
          <a:p>
            <a:r>
              <a:rPr lang="en-US" dirty="0"/>
              <a:t>The maximum compensation in case of death for a workman drawing Rs. 1000/- per month is Rs. 30,000/- while minimum to person drawing Rs. 60/- per month is Rs. 7,200/-. </a:t>
            </a:r>
          </a:p>
          <a:p>
            <a:r>
              <a:rPr lang="en-US" dirty="0"/>
              <a:t>The Amendment Act, 1976, provides for enhancement of the compensation rates. </a:t>
            </a:r>
          </a:p>
          <a:p>
            <a:r>
              <a:rPr lang="en-US" dirty="0"/>
              <a:t>The new rates of compensation in the lowest wage group represent 10 years’ wages; highest wage group 3 ½ years’ wages.</a:t>
            </a:r>
            <a:endParaRPr lang="en-IN" dirty="0"/>
          </a:p>
        </p:txBody>
      </p:sp>
    </p:spTree>
    <p:extLst>
      <p:ext uri="{BB962C8B-B14F-4D97-AF65-F5344CB8AC3E}">
        <p14:creationId xmlns:p14="http://schemas.microsoft.com/office/powerpoint/2010/main" xmlns="" val="2400372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6E8154-28F5-4EAC-8537-5542EEC4139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BE768057-A46E-49F1-B1E3-79447351A4F6}"/>
              </a:ext>
            </a:extLst>
          </p:cNvPr>
          <p:cNvSpPr>
            <a:spLocks noGrp="1"/>
          </p:cNvSpPr>
          <p:nvPr>
            <p:ph idx="1"/>
          </p:nvPr>
        </p:nvSpPr>
        <p:spPr/>
        <p:txBody>
          <a:bodyPr/>
          <a:lstStyle/>
          <a:p>
            <a:r>
              <a:rPr lang="en-US" b="1" dirty="0"/>
              <a:t>Compensation for Permanent Total Disablement</a:t>
            </a:r>
          </a:p>
          <a:p>
            <a:pPr marL="0" indent="0">
              <a:buNone/>
            </a:pPr>
            <a:r>
              <a:rPr lang="en-US" b="1" dirty="0"/>
              <a:t> </a:t>
            </a:r>
            <a:r>
              <a:rPr lang="en-US" dirty="0"/>
              <a:t>Is the amount mentioned in Column 3 of Schedule IV to the Act [Sec. 4 (1) (b)].</a:t>
            </a:r>
          </a:p>
          <a:p>
            <a:endParaRPr lang="en-US" dirty="0"/>
          </a:p>
          <a:p>
            <a:r>
              <a:rPr lang="en-US" dirty="0"/>
              <a:t> </a:t>
            </a:r>
            <a:r>
              <a:rPr lang="en-US" b="1" dirty="0"/>
              <a:t>Compensation for Temporary Disablement</a:t>
            </a:r>
            <a:r>
              <a:rPr lang="en-US" dirty="0"/>
              <a:t> </a:t>
            </a:r>
          </a:p>
          <a:p>
            <a:pPr marL="0" indent="0">
              <a:buNone/>
            </a:pPr>
            <a:r>
              <a:rPr lang="en-US" dirty="0"/>
              <a:t>Is half-monthly payment of the sum shown in Column 4 of Schedule IV.</a:t>
            </a:r>
            <a:endParaRPr lang="en-IN" dirty="0"/>
          </a:p>
        </p:txBody>
      </p:sp>
    </p:spTree>
    <p:extLst>
      <p:ext uri="{BB962C8B-B14F-4D97-AF65-F5344CB8AC3E}">
        <p14:creationId xmlns:p14="http://schemas.microsoft.com/office/powerpoint/2010/main" xmlns="" val="4051005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59DCE0-66F4-4F04-8034-6345BBF343FC}"/>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xmlns="" id="{B5FA26C4-71EE-41B6-8D88-6229839528BE}"/>
              </a:ext>
            </a:extLst>
          </p:cNvPr>
          <p:cNvPicPr>
            <a:picLocks noGrp="1" noChangeAspect="1"/>
          </p:cNvPicPr>
          <p:nvPr>
            <p:ph idx="1"/>
          </p:nvPr>
        </p:nvPicPr>
        <p:blipFill>
          <a:blip r:embed="rId2"/>
          <a:stretch>
            <a:fillRect/>
          </a:stretch>
        </p:blipFill>
        <p:spPr>
          <a:xfrm>
            <a:off x="2592926" y="481301"/>
            <a:ext cx="7672864" cy="6100793"/>
          </a:xfrm>
        </p:spPr>
      </p:pic>
    </p:spTree>
    <p:extLst>
      <p:ext uri="{BB962C8B-B14F-4D97-AF65-F5344CB8AC3E}">
        <p14:creationId xmlns:p14="http://schemas.microsoft.com/office/powerpoint/2010/main" xmlns="" val="18810714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F62F53-11C6-476E-843B-862CFCB35D70}"/>
              </a:ext>
            </a:extLst>
          </p:cNvPr>
          <p:cNvSpPr>
            <a:spLocks noGrp="1"/>
          </p:cNvSpPr>
          <p:nvPr>
            <p:ph type="title"/>
          </p:nvPr>
        </p:nvSpPr>
        <p:spPr/>
        <p:txBody>
          <a:bodyPr/>
          <a:lstStyle/>
          <a:p>
            <a:r>
              <a:rPr lang="en-US" dirty="0"/>
              <a:t>Compensation to be paid when due</a:t>
            </a:r>
            <a:endParaRPr lang="en-IN" dirty="0"/>
          </a:p>
        </p:txBody>
      </p:sp>
      <p:sp>
        <p:nvSpPr>
          <p:cNvPr id="3" name="Content Placeholder 2">
            <a:extLst>
              <a:ext uri="{FF2B5EF4-FFF2-40B4-BE49-F238E27FC236}">
                <a16:creationId xmlns:a16="http://schemas.microsoft.com/office/drawing/2014/main" xmlns="" id="{3E7560BC-0971-4E66-AC5E-994BC8BE4619}"/>
              </a:ext>
            </a:extLst>
          </p:cNvPr>
          <p:cNvSpPr>
            <a:spLocks noGrp="1"/>
          </p:cNvSpPr>
          <p:nvPr>
            <p:ph idx="1"/>
          </p:nvPr>
        </p:nvSpPr>
        <p:spPr/>
        <p:txBody>
          <a:bodyPr/>
          <a:lstStyle/>
          <a:p>
            <a:pPr>
              <a:lnSpc>
                <a:spcPct val="150000"/>
              </a:lnSpc>
            </a:pPr>
            <a:r>
              <a:rPr lang="en-US" dirty="0"/>
              <a:t>In cases where the employer does not accept the liability for payment based on the extent of liability which he accepts. Further such payment has to be deposited with the Commissioner or made to the workman, as the case may be. This does not prejudice the right of the workman to make any further claim [Sec 4-A(2)].</a:t>
            </a:r>
            <a:endParaRPr lang="en-IN" dirty="0"/>
          </a:p>
        </p:txBody>
      </p:sp>
    </p:spTree>
    <p:extLst>
      <p:ext uri="{BB962C8B-B14F-4D97-AF65-F5344CB8AC3E}">
        <p14:creationId xmlns:p14="http://schemas.microsoft.com/office/powerpoint/2010/main" xmlns="" val="2193786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75F9DE-ADD6-45E1-8790-1AA890791582}"/>
              </a:ext>
            </a:extLst>
          </p:cNvPr>
          <p:cNvSpPr>
            <a:spLocks noGrp="1"/>
          </p:cNvSpPr>
          <p:nvPr>
            <p:ph type="title"/>
          </p:nvPr>
        </p:nvSpPr>
        <p:spPr/>
        <p:txBody>
          <a:bodyPr/>
          <a:lstStyle/>
          <a:p>
            <a:r>
              <a:rPr lang="en-US" dirty="0"/>
              <a:t>Penalty for Default</a:t>
            </a:r>
            <a:endParaRPr lang="en-IN" dirty="0"/>
          </a:p>
        </p:txBody>
      </p:sp>
      <p:sp>
        <p:nvSpPr>
          <p:cNvPr id="3" name="Content Placeholder 2">
            <a:extLst>
              <a:ext uri="{FF2B5EF4-FFF2-40B4-BE49-F238E27FC236}">
                <a16:creationId xmlns:a16="http://schemas.microsoft.com/office/drawing/2014/main" xmlns="" id="{CC8BD002-697C-4D8D-A334-8D159F340DA1}"/>
              </a:ext>
            </a:extLst>
          </p:cNvPr>
          <p:cNvSpPr>
            <a:spLocks noGrp="1"/>
          </p:cNvSpPr>
          <p:nvPr>
            <p:ph idx="1"/>
          </p:nvPr>
        </p:nvSpPr>
        <p:spPr/>
        <p:txBody>
          <a:bodyPr/>
          <a:lstStyle/>
          <a:p>
            <a:pPr>
              <a:lnSpc>
                <a:spcPct val="150000"/>
              </a:lnSpc>
            </a:pPr>
            <a:r>
              <a:rPr lang="en-US" dirty="0"/>
              <a:t>An employer should pay the compensation due under this Act </a:t>
            </a:r>
            <a:r>
              <a:rPr lang="en-US" b="1" dirty="0"/>
              <a:t>within one month from the date it falls due</a:t>
            </a:r>
            <a:r>
              <a:rPr lang="en-US" dirty="0"/>
              <a:t>. If he defaults, the Commissioner may direct him to pay the amount of arrears with simple interest at the rate of </a:t>
            </a:r>
            <a:r>
              <a:rPr lang="en-US" b="1" dirty="0"/>
              <a:t>6% per annum </a:t>
            </a:r>
            <a:r>
              <a:rPr lang="en-US" dirty="0"/>
              <a:t>on the amount due. Further, if in the opinion of the Commissioner there is no justification for the delay</a:t>
            </a:r>
            <a:r>
              <a:rPr lang="en-US" b="1" dirty="0"/>
              <a:t>, a further sum up to 50% of the amount </a:t>
            </a:r>
            <a:r>
              <a:rPr lang="en-US" dirty="0"/>
              <a:t>due shall be recovered from the employer by way of penalty.</a:t>
            </a:r>
            <a:endParaRPr lang="en-IN" dirty="0"/>
          </a:p>
        </p:txBody>
      </p:sp>
    </p:spTree>
    <p:extLst>
      <p:ext uri="{BB962C8B-B14F-4D97-AF65-F5344CB8AC3E}">
        <p14:creationId xmlns:p14="http://schemas.microsoft.com/office/powerpoint/2010/main" xmlns="" val="31623099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118903-AE67-4BE2-83AE-60F6A435C960}"/>
              </a:ext>
            </a:extLst>
          </p:cNvPr>
          <p:cNvSpPr>
            <a:spLocks noGrp="1"/>
          </p:cNvSpPr>
          <p:nvPr>
            <p:ph type="title"/>
          </p:nvPr>
        </p:nvSpPr>
        <p:spPr/>
        <p:txBody>
          <a:bodyPr/>
          <a:lstStyle/>
          <a:p>
            <a:r>
              <a:rPr lang="en-IN" dirty="0"/>
              <a:t>DISABILITY ACT (1995)</a:t>
            </a:r>
          </a:p>
        </p:txBody>
      </p:sp>
      <p:sp>
        <p:nvSpPr>
          <p:cNvPr id="3" name="Content Placeholder 2">
            <a:extLst>
              <a:ext uri="{FF2B5EF4-FFF2-40B4-BE49-F238E27FC236}">
                <a16:creationId xmlns:a16="http://schemas.microsoft.com/office/drawing/2014/main" xmlns="" id="{BA59CA0C-F02F-4EE2-AB44-5907DEF976C6}"/>
              </a:ext>
            </a:extLst>
          </p:cNvPr>
          <p:cNvSpPr>
            <a:spLocks noGrp="1"/>
          </p:cNvSpPr>
          <p:nvPr>
            <p:ph idx="1"/>
          </p:nvPr>
        </p:nvSpPr>
        <p:spPr/>
        <p:txBody>
          <a:bodyPr/>
          <a:lstStyle/>
          <a:p>
            <a:pPr>
              <a:lnSpc>
                <a:spcPct val="150000"/>
              </a:lnSpc>
            </a:pPr>
            <a:r>
              <a:rPr lang="en-US" dirty="0"/>
              <a:t>In Indian Constitution, Article 41 directs the state, ‘</a:t>
            </a:r>
            <a:r>
              <a:rPr lang="en-US" b="1" dirty="0"/>
              <a:t>To make effective provisions for public assistance in case of unemployment, old age, sickness, and disability</a:t>
            </a:r>
            <a:r>
              <a:rPr lang="en-US" dirty="0"/>
              <a:t>’. Assistance to the handicapped was accepted as a constitutional responsibility of the state.</a:t>
            </a:r>
          </a:p>
          <a:p>
            <a:endParaRPr lang="en-IN" dirty="0"/>
          </a:p>
        </p:txBody>
      </p:sp>
    </p:spTree>
    <p:extLst>
      <p:ext uri="{BB962C8B-B14F-4D97-AF65-F5344CB8AC3E}">
        <p14:creationId xmlns:p14="http://schemas.microsoft.com/office/powerpoint/2010/main" xmlns="" val="23879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575856-BF64-4839-9E77-9C3C74FE10B5}"/>
              </a:ext>
            </a:extLst>
          </p:cNvPr>
          <p:cNvSpPr>
            <a:spLocks noGrp="1"/>
          </p:cNvSpPr>
          <p:nvPr>
            <p:ph type="title"/>
          </p:nvPr>
        </p:nvSpPr>
        <p:spPr/>
        <p:txBody>
          <a:bodyPr/>
          <a:lstStyle/>
          <a:p>
            <a:r>
              <a:rPr lang="en-US" dirty="0"/>
              <a:t>The salient features of Disability Act are:</a:t>
            </a:r>
            <a:endParaRPr lang="en-IN" dirty="0"/>
          </a:p>
        </p:txBody>
      </p:sp>
      <p:sp>
        <p:nvSpPr>
          <p:cNvPr id="3" name="Content Placeholder 2">
            <a:extLst>
              <a:ext uri="{FF2B5EF4-FFF2-40B4-BE49-F238E27FC236}">
                <a16:creationId xmlns:a16="http://schemas.microsoft.com/office/drawing/2014/main" xmlns="" id="{A94A1157-BE99-46AC-858A-6D317FD3BCED}"/>
              </a:ext>
            </a:extLst>
          </p:cNvPr>
          <p:cNvSpPr>
            <a:spLocks noGrp="1"/>
          </p:cNvSpPr>
          <p:nvPr>
            <p:ph idx="1"/>
          </p:nvPr>
        </p:nvSpPr>
        <p:spPr/>
        <p:txBody>
          <a:bodyPr/>
          <a:lstStyle/>
          <a:p>
            <a:pPr marL="0" indent="0">
              <a:buNone/>
            </a:pPr>
            <a:r>
              <a:rPr lang="en-US" dirty="0"/>
              <a:t>• Prevention of impairment</a:t>
            </a:r>
          </a:p>
          <a:p>
            <a:pPr marL="0" indent="0">
              <a:buNone/>
            </a:pPr>
            <a:r>
              <a:rPr lang="en-US" dirty="0"/>
              <a:t>• Protect of disabled peoples’ rights in health, education, training, employment and rehabilitation </a:t>
            </a:r>
          </a:p>
          <a:p>
            <a:pPr marL="0" indent="0">
              <a:buNone/>
            </a:pPr>
            <a:r>
              <a:rPr lang="en-US" dirty="0"/>
              <a:t>• Create barrier free environment in the working place </a:t>
            </a:r>
          </a:p>
          <a:p>
            <a:pPr marL="0" indent="0">
              <a:buNone/>
            </a:pPr>
            <a:r>
              <a:rPr lang="en-US" dirty="0"/>
              <a:t>• Remove discrimination in the sharing of development benefits </a:t>
            </a:r>
          </a:p>
          <a:p>
            <a:pPr marL="0" indent="0">
              <a:buNone/>
            </a:pPr>
            <a:r>
              <a:rPr lang="en-US" dirty="0"/>
              <a:t>• Counteract any abuse or exploitation of disabled people</a:t>
            </a:r>
          </a:p>
          <a:p>
            <a:pPr marL="0" indent="0">
              <a:buNone/>
            </a:pPr>
            <a:r>
              <a:rPr lang="en-US" dirty="0"/>
              <a:t>• Implementation of strategies for comprehensive development of </a:t>
            </a:r>
            <a:r>
              <a:rPr lang="en-US" dirty="0" err="1"/>
              <a:t>programmes</a:t>
            </a:r>
            <a:r>
              <a:rPr lang="en-US" dirty="0"/>
              <a:t> and services, </a:t>
            </a:r>
            <a:r>
              <a:rPr lang="en-US" dirty="0" err="1"/>
              <a:t>equalisation</a:t>
            </a:r>
            <a:r>
              <a:rPr lang="en-US" dirty="0"/>
              <a:t> of opportunities for disabled individuals. </a:t>
            </a:r>
          </a:p>
          <a:p>
            <a:pPr marL="0" indent="0">
              <a:buNone/>
            </a:pPr>
            <a:r>
              <a:rPr lang="en-US" dirty="0"/>
              <a:t>• Provision for the integration of disabled people into the social mainstream</a:t>
            </a:r>
            <a:endParaRPr lang="en-IN" dirty="0"/>
          </a:p>
        </p:txBody>
      </p:sp>
    </p:spTree>
    <p:extLst>
      <p:ext uri="{BB962C8B-B14F-4D97-AF65-F5344CB8AC3E}">
        <p14:creationId xmlns:p14="http://schemas.microsoft.com/office/powerpoint/2010/main" xmlns="" val="1861740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4C4123-CF85-468E-B948-8F959FCA9159}"/>
              </a:ext>
            </a:extLst>
          </p:cNvPr>
          <p:cNvSpPr>
            <a:spLocks noGrp="1"/>
          </p:cNvSpPr>
          <p:nvPr>
            <p:ph type="title"/>
          </p:nvPr>
        </p:nvSpPr>
        <p:spPr/>
        <p:txBody>
          <a:bodyPr/>
          <a:lstStyle/>
          <a:p>
            <a:r>
              <a:rPr lang="en-US" dirty="0"/>
              <a:t>The Cardinal Rights of the Disabled Act</a:t>
            </a:r>
            <a:endParaRPr lang="en-IN" dirty="0"/>
          </a:p>
        </p:txBody>
      </p:sp>
      <p:sp>
        <p:nvSpPr>
          <p:cNvPr id="3" name="Content Placeholder 2">
            <a:extLst>
              <a:ext uri="{FF2B5EF4-FFF2-40B4-BE49-F238E27FC236}">
                <a16:creationId xmlns:a16="http://schemas.microsoft.com/office/drawing/2014/main" xmlns="" id="{29DEEDCF-EAD9-4E4B-98EC-0628354FBD1C}"/>
              </a:ext>
            </a:extLst>
          </p:cNvPr>
          <p:cNvSpPr>
            <a:spLocks noGrp="1"/>
          </p:cNvSpPr>
          <p:nvPr>
            <p:ph idx="1"/>
          </p:nvPr>
        </p:nvSpPr>
        <p:spPr/>
        <p:txBody>
          <a:bodyPr/>
          <a:lstStyle/>
          <a:p>
            <a:pPr marL="0" indent="0">
              <a:buNone/>
            </a:pPr>
            <a:r>
              <a:rPr lang="en-US" dirty="0"/>
              <a:t>• Equal opportunity with the non-disabled</a:t>
            </a:r>
          </a:p>
          <a:p>
            <a:pPr marL="0" indent="0">
              <a:buNone/>
            </a:pPr>
            <a:r>
              <a:rPr lang="en-US" dirty="0"/>
              <a:t>• Protection of the legal rights of the disabled </a:t>
            </a:r>
          </a:p>
          <a:p>
            <a:pPr marL="0" indent="0">
              <a:buNone/>
            </a:pPr>
            <a:r>
              <a:rPr lang="en-US" dirty="0"/>
              <a:t>• Full participation in the civil affairs </a:t>
            </a:r>
          </a:p>
          <a:p>
            <a:pPr marL="0" indent="0">
              <a:buNone/>
            </a:pPr>
            <a:r>
              <a:rPr lang="en-US" dirty="0"/>
              <a:t>• Taken care of and rehabilitated in the mainstream of life </a:t>
            </a:r>
          </a:p>
          <a:p>
            <a:pPr marL="0" indent="0">
              <a:buNone/>
            </a:pPr>
            <a:r>
              <a:rPr lang="en-US" dirty="0"/>
              <a:t>• Various forms of disability have been given legal definitions.</a:t>
            </a:r>
            <a:endParaRPr lang="en-IN" dirty="0"/>
          </a:p>
        </p:txBody>
      </p:sp>
    </p:spTree>
    <p:extLst>
      <p:ext uri="{BB962C8B-B14F-4D97-AF65-F5344CB8AC3E}">
        <p14:creationId xmlns:p14="http://schemas.microsoft.com/office/powerpoint/2010/main" xmlns="" val="42101343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729133-3074-49F5-8611-67B288133EA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CFB96F8A-7B85-4408-8C02-BD858FD65729}"/>
              </a:ext>
            </a:extLst>
          </p:cNvPr>
          <p:cNvSpPr>
            <a:spLocks noGrp="1"/>
          </p:cNvSpPr>
          <p:nvPr>
            <p:ph idx="1"/>
          </p:nvPr>
        </p:nvSpPr>
        <p:spPr/>
        <p:txBody>
          <a:bodyPr/>
          <a:lstStyle/>
          <a:p>
            <a:pPr>
              <a:lnSpc>
                <a:spcPct val="150000"/>
              </a:lnSpc>
            </a:pPr>
            <a:r>
              <a:rPr lang="en-US" dirty="0"/>
              <a:t>Person with disability means ‘A person suffering from not less than 40% of any disability as certified by a medical authority. Disability includes blindness, low vision, leprosy cured, hearing impairment, locomotor disability, mental retardation and mental illness.’</a:t>
            </a:r>
            <a:endParaRPr lang="en-IN" dirty="0"/>
          </a:p>
        </p:txBody>
      </p:sp>
    </p:spTree>
    <p:extLst>
      <p:ext uri="{BB962C8B-B14F-4D97-AF65-F5344CB8AC3E}">
        <p14:creationId xmlns:p14="http://schemas.microsoft.com/office/powerpoint/2010/main" xmlns="" val="3332214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528866-629B-4BFB-B711-9E537D8CFC5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3846F767-5075-4DD7-9580-852D710ACBA4}"/>
              </a:ext>
            </a:extLst>
          </p:cNvPr>
          <p:cNvSpPr>
            <a:spLocks noGrp="1"/>
          </p:cNvSpPr>
          <p:nvPr>
            <p:ph idx="1"/>
          </p:nvPr>
        </p:nvSpPr>
        <p:spPr/>
        <p:txBody>
          <a:bodyPr/>
          <a:lstStyle/>
          <a:p>
            <a:r>
              <a:rPr lang="en-US" dirty="0"/>
              <a:t>Blindness</a:t>
            </a:r>
          </a:p>
          <a:p>
            <a:r>
              <a:rPr lang="en-US" dirty="0"/>
              <a:t>Hearing impairment</a:t>
            </a:r>
          </a:p>
          <a:p>
            <a:r>
              <a:rPr lang="en-US" dirty="0"/>
              <a:t>Leprosy cured</a:t>
            </a:r>
          </a:p>
          <a:p>
            <a:r>
              <a:rPr lang="en-US" dirty="0"/>
              <a:t>Locomotor disability</a:t>
            </a:r>
          </a:p>
          <a:p>
            <a:r>
              <a:rPr lang="en-US" dirty="0"/>
              <a:t>Mental illness</a:t>
            </a:r>
          </a:p>
          <a:p>
            <a:r>
              <a:rPr lang="en-US" dirty="0"/>
              <a:t>Mental retardation</a:t>
            </a:r>
          </a:p>
          <a:p>
            <a:r>
              <a:rPr lang="en-US" dirty="0"/>
              <a:t>Low vision</a:t>
            </a:r>
          </a:p>
          <a:p>
            <a:endParaRPr lang="en-IN" dirty="0"/>
          </a:p>
        </p:txBody>
      </p:sp>
    </p:spTree>
    <p:extLst>
      <p:ext uri="{BB962C8B-B14F-4D97-AF65-F5344CB8AC3E}">
        <p14:creationId xmlns:p14="http://schemas.microsoft.com/office/powerpoint/2010/main" xmlns="" val="2243663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0074BA-9EEE-447F-A574-3CD401A274CF}"/>
              </a:ext>
            </a:extLst>
          </p:cNvPr>
          <p:cNvSpPr>
            <a:spLocks noGrp="1"/>
          </p:cNvSpPr>
          <p:nvPr>
            <p:ph type="title"/>
          </p:nvPr>
        </p:nvSpPr>
        <p:spPr/>
        <p:txBody>
          <a:bodyPr/>
          <a:lstStyle/>
          <a:p>
            <a:r>
              <a:rPr lang="en-IN" dirty="0"/>
              <a:t>Social Security in India</a:t>
            </a:r>
          </a:p>
        </p:txBody>
      </p:sp>
      <p:sp>
        <p:nvSpPr>
          <p:cNvPr id="3" name="Content Placeholder 2">
            <a:extLst>
              <a:ext uri="{FF2B5EF4-FFF2-40B4-BE49-F238E27FC236}">
                <a16:creationId xmlns:a16="http://schemas.microsoft.com/office/drawing/2014/main" xmlns="" id="{79E42C73-E454-4018-A03C-C9AC75D799E0}"/>
              </a:ext>
            </a:extLst>
          </p:cNvPr>
          <p:cNvSpPr>
            <a:spLocks noGrp="1"/>
          </p:cNvSpPr>
          <p:nvPr>
            <p:ph idx="1"/>
          </p:nvPr>
        </p:nvSpPr>
        <p:spPr/>
        <p:txBody>
          <a:bodyPr>
            <a:normAutofit fontScale="92500"/>
          </a:bodyPr>
          <a:lstStyle/>
          <a:p>
            <a:r>
              <a:rPr lang="en-US" dirty="0"/>
              <a:t>The care of the needy and the helpless has always been regarded as a pious duty. </a:t>
            </a:r>
          </a:p>
          <a:p>
            <a:r>
              <a:rPr lang="en-US" dirty="0"/>
              <a:t>In the past, the institutions like joint family, the caste system, the village Panchayat and individual charity and philanthropy were instruments in affording protection to persons without means and without capacity to work. </a:t>
            </a:r>
          </a:p>
          <a:p>
            <a:r>
              <a:rPr lang="en-US" dirty="0"/>
              <a:t>But the impact of western </a:t>
            </a:r>
            <a:r>
              <a:rPr lang="en-US" dirty="0" err="1"/>
              <a:t>civilisation</a:t>
            </a:r>
            <a:r>
              <a:rPr lang="en-US" dirty="0"/>
              <a:t> and the </a:t>
            </a:r>
            <a:r>
              <a:rPr lang="en-US" dirty="0" err="1"/>
              <a:t>industrialisation</a:t>
            </a:r>
            <a:r>
              <a:rPr lang="en-US" dirty="0"/>
              <a:t> of the country, these institutions have fallen into decay and are no longer able to meet the situation adequately. </a:t>
            </a:r>
          </a:p>
          <a:p>
            <a:r>
              <a:rPr lang="en-US" dirty="0"/>
              <a:t>Some institutions to help orphans, widows, blind, deafness and other handicapped persons were started by voluntary </a:t>
            </a:r>
            <a:r>
              <a:rPr lang="en-US" dirty="0" err="1"/>
              <a:t>organisations</a:t>
            </a:r>
            <a:r>
              <a:rPr lang="en-US" dirty="0"/>
              <a:t>, but they are incapable of meeting the challenge.</a:t>
            </a:r>
          </a:p>
          <a:p>
            <a:r>
              <a:rPr lang="en-US" dirty="0"/>
              <a:t>It is now regarded as the duty of the state itself to promote social security. </a:t>
            </a:r>
          </a:p>
        </p:txBody>
      </p:sp>
    </p:spTree>
    <p:extLst>
      <p:ext uri="{BB962C8B-B14F-4D97-AF65-F5344CB8AC3E}">
        <p14:creationId xmlns:p14="http://schemas.microsoft.com/office/powerpoint/2010/main" xmlns="" val="29048279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768E85-7CCF-4E95-835A-F76EC35C1F89}"/>
              </a:ext>
            </a:extLst>
          </p:cNvPr>
          <p:cNvSpPr>
            <a:spLocks noGrp="1"/>
          </p:cNvSpPr>
          <p:nvPr>
            <p:ph type="title"/>
          </p:nvPr>
        </p:nvSpPr>
        <p:spPr/>
        <p:txBody>
          <a:bodyPr/>
          <a:lstStyle/>
          <a:p>
            <a:r>
              <a:rPr lang="en-US" dirty="0"/>
              <a:t>Services provided</a:t>
            </a:r>
            <a:endParaRPr lang="en-IN" dirty="0"/>
          </a:p>
        </p:txBody>
      </p:sp>
      <p:sp>
        <p:nvSpPr>
          <p:cNvPr id="3" name="Content Placeholder 2">
            <a:extLst>
              <a:ext uri="{FF2B5EF4-FFF2-40B4-BE49-F238E27FC236}">
                <a16:creationId xmlns:a16="http://schemas.microsoft.com/office/drawing/2014/main" xmlns="" id="{37825C81-7435-4310-9969-C389F829FE63}"/>
              </a:ext>
            </a:extLst>
          </p:cNvPr>
          <p:cNvSpPr>
            <a:spLocks noGrp="1"/>
          </p:cNvSpPr>
          <p:nvPr>
            <p:ph idx="1"/>
          </p:nvPr>
        </p:nvSpPr>
        <p:spPr/>
        <p:txBody>
          <a:bodyPr/>
          <a:lstStyle/>
          <a:p>
            <a:r>
              <a:rPr lang="en-US" dirty="0"/>
              <a:t>Free education</a:t>
            </a:r>
          </a:p>
          <a:p>
            <a:r>
              <a:rPr lang="en-US" dirty="0"/>
              <a:t>Employment</a:t>
            </a:r>
          </a:p>
          <a:p>
            <a:r>
              <a:rPr lang="en-US" dirty="0"/>
              <a:t>Transportation</a:t>
            </a:r>
          </a:p>
          <a:p>
            <a:r>
              <a:rPr lang="en-US" dirty="0"/>
              <a:t>Right for accessibility</a:t>
            </a:r>
          </a:p>
          <a:p>
            <a:r>
              <a:rPr lang="en-US" dirty="0"/>
              <a:t>Court</a:t>
            </a:r>
          </a:p>
          <a:p>
            <a:r>
              <a:rPr lang="en-US" dirty="0"/>
              <a:t>Right of equality, non discrimination</a:t>
            </a:r>
          </a:p>
          <a:p>
            <a:r>
              <a:rPr lang="en-US" dirty="0"/>
              <a:t>Rehabilitation</a:t>
            </a:r>
          </a:p>
          <a:p>
            <a:endParaRPr lang="en-IN" dirty="0"/>
          </a:p>
        </p:txBody>
      </p:sp>
    </p:spTree>
    <p:extLst>
      <p:ext uri="{BB962C8B-B14F-4D97-AF65-F5344CB8AC3E}">
        <p14:creationId xmlns:p14="http://schemas.microsoft.com/office/powerpoint/2010/main" xmlns="" val="5940097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6D0965-2889-40A3-B738-D09F479654DE}"/>
              </a:ext>
            </a:extLst>
          </p:cNvPr>
          <p:cNvSpPr>
            <a:spLocks noGrp="1"/>
          </p:cNvSpPr>
          <p:nvPr>
            <p:ph type="title"/>
          </p:nvPr>
        </p:nvSpPr>
        <p:spPr/>
        <p:txBody>
          <a:bodyPr/>
          <a:lstStyle/>
          <a:p>
            <a:r>
              <a:rPr lang="en-US" dirty="0"/>
              <a:t>Limitations of Disability Act, 1995</a:t>
            </a:r>
            <a:endParaRPr lang="en-IN" dirty="0"/>
          </a:p>
        </p:txBody>
      </p:sp>
      <p:graphicFrame>
        <p:nvGraphicFramePr>
          <p:cNvPr id="4" name="Content Placeholder 3">
            <a:extLst>
              <a:ext uri="{FF2B5EF4-FFF2-40B4-BE49-F238E27FC236}">
                <a16:creationId xmlns:a16="http://schemas.microsoft.com/office/drawing/2014/main" xmlns="" id="{D5D8AAD8-8ADB-4CAF-9D6E-06C22AEEF377}"/>
              </a:ext>
            </a:extLst>
          </p:cNvPr>
          <p:cNvGraphicFramePr>
            <a:graphicFrameLocks noGrp="1"/>
          </p:cNvGraphicFramePr>
          <p:nvPr>
            <p:ph idx="1"/>
            <p:extLst>
              <p:ext uri="{D42A27DB-BD31-4B8C-83A1-F6EECF244321}">
                <p14:modId xmlns:p14="http://schemas.microsoft.com/office/powerpoint/2010/main" xmlns="" val="2259492972"/>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01052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600BC3-C407-41D8-A618-4D66B8C5766D}"/>
              </a:ext>
            </a:extLst>
          </p:cNvPr>
          <p:cNvSpPr>
            <a:spLocks noGrp="1"/>
          </p:cNvSpPr>
          <p:nvPr>
            <p:ph type="title"/>
          </p:nvPr>
        </p:nvSpPr>
        <p:spPr/>
        <p:txBody>
          <a:bodyPr>
            <a:normAutofit fontScale="90000"/>
          </a:bodyPr>
          <a:lstStyle/>
          <a:p>
            <a:r>
              <a:rPr lang="en-US" dirty="0"/>
              <a:t>Role of Physiotherapist, Social Worker in the Implementation of the Disabled Act</a:t>
            </a:r>
            <a:endParaRPr lang="en-IN" dirty="0"/>
          </a:p>
        </p:txBody>
      </p:sp>
      <p:sp>
        <p:nvSpPr>
          <p:cNvPr id="3" name="Content Placeholder 2">
            <a:extLst>
              <a:ext uri="{FF2B5EF4-FFF2-40B4-BE49-F238E27FC236}">
                <a16:creationId xmlns:a16="http://schemas.microsoft.com/office/drawing/2014/main" xmlns="" id="{CBAFB997-0927-4C58-9128-5419214AE3C3}"/>
              </a:ext>
            </a:extLst>
          </p:cNvPr>
          <p:cNvSpPr>
            <a:spLocks noGrp="1"/>
          </p:cNvSpPr>
          <p:nvPr>
            <p:ph idx="1"/>
          </p:nvPr>
        </p:nvSpPr>
        <p:spPr/>
        <p:txBody>
          <a:bodyPr>
            <a:normAutofit/>
          </a:bodyPr>
          <a:lstStyle/>
          <a:p>
            <a:pPr marL="0" indent="0">
              <a:lnSpc>
                <a:spcPct val="150000"/>
              </a:lnSpc>
              <a:buNone/>
            </a:pPr>
            <a:r>
              <a:rPr lang="en-US" dirty="0"/>
              <a:t>• Proper </a:t>
            </a:r>
            <a:r>
              <a:rPr lang="en-US" dirty="0" err="1"/>
              <a:t>conceptualisation</a:t>
            </a:r>
            <a:r>
              <a:rPr lang="en-US" dirty="0"/>
              <a:t> and formulation of measures.</a:t>
            </a:r>
          </a:p>
          <a:p>
            <a:pPr marL="0" indent="0">
              <a:lnSpc>
                <a:spcPct val="150000"/>
              </a:lnSpc>
              <a:buNone/>
            </a:pPr>
            <a:r>
              <a:rPr lang="en-US" dirty="0"/>
              <a:t>• Implementation of provisions by sharing the responsibilities </a:t>
            </a:r>
          </a:p>
          <a:p>
            <a:pPr marL="0" indent="0">
              <a:lnSpc>
                <a:spcPct val="150000"/>
              </a:lnSpc>
              <a:buNone/>
            </a:pPr>
            <a:r>
              <a:rPr lang="en-US" dirty="0"/>
              <a:t>• Assisting in conducting of research studies and obtain data on implementation of the Act and its impact on the social and economic life of the people. </a:t>
            </a:r>
          </a:p>
          <a:p>
            <a:pPr marL="0" indent="0">
              <a:lnSpc>
                <a:spcPct val="150000"/>
              </a:lnSpc>
              <a:buNone/>
            </a:pPr>
            <a:r>
              <a:rPr lang="en-US" dirty="0"/>
              <a:t>• Planning and </a:t>
            </a:r>
            <a:r>
              <a:rPr lang="en-US" dirty="0" err="1"/>
              <a:t>organisation</a:t>
            </a:r>
            <a:r>
              <a:rPr lang="en-US" dirty="0"/>
              <a:t> of follow-up action, </a:t>
            </a:r>
            <a:r>
              <a:rPr lang="en-US" dirty="0" err="1"/>
              <a:t>organise</a:t>
            </a:r>
            <a:r>
              <a:rPr lang="en-US" dirty="0"/>
              <a:t> awareness campaigns on different provisions of the Act especially rehabilitative steps. </a:t>
            </a:r>
          </a:p>
        </p:txBody>
      </p:sp>
    </p:spTree>
    <p:extLst>
      <p:ext uri="{BB962C8B-B14F-4D97-AF65-F5344CB8AC3E}">
        <p14:creationId xmlns:p14="http://schemas.microsoft.com/office/powerpoint/2010/main" xmlns="" val="16186033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600BC3-C407-41D8-A618-4D66B8C5766D}"/>
              </a:ext>
            </a:extLst>
          </p:cNvPr>
          <p:cNvSpPr>
            <a:spLocks noGrp="1"/>
          </p:cNvSpPr>
          <p:nvPr>
            <p:ph type="title"/>
          </p:nvPr>
        </p:nvSpPr>
        <p:spPr/>
        <p:txBody>
          <a:bodyPr>
            <a:normAutofit fontScale="90000"/>
          </a:bodyPr>
          <a:lstStyle/>
          <a:p>
            <a:r>
              <a:rPr lang="en-US" dirty="0"/>
              <a:t>Role of Physiotherapist, Social Worker in the Implementation of the Disabled Act</a:t>
            </a:r>
            <a:endParaRPr lang="en-IN" dirty="0"/>
          </a:p>
        </p:txBody>
      </p:sp>
      <p:sp>
        <p:nvSpPr>
          <p:cNvPr id="3" name="Content Placeholder 2">
            <a:extLst>
              <a:ext uri="{FF2B5EF4-FFF2-40B4-BE49-F238E27FC236}">
                <a16:creationId xmlns:a16="http://schemas.microsoft.com/office/drawing/2014/main" xmlns="" id="{CBAFB997-0927-4C58-9128-5419214AE3C3}"/>
              </a:ext>
            </a:extLst>
          </p:cNvPr>
          <p:cNvSpPr>
            <a:spLocks noGrp="1"/>
          </p:cNvSpPr>
          <p:nvPr>
            <p:ph idx="1"/>
          </p:nvPr>
        </p:nvSpPr>
        <p:spPr>
          <a:xfrm>
            <a:off x="2589212" y="2133599"/>
            <a:ext cx="8915400" cy="4448175"/>
          </a:xfrm>
        </p:spPr>
        <p:txBody>
          <a:bodyPr>
            <a:normAutofit lnSpcReduction="10000"/>
          </a:bodyPr>
          <a:lstStyle/>
          <a:p>
            <a:pPr marL="0" indent="0">
              <a:lnSpc>
                <a:spcPct val="150000"/>
              </a:lnSpc>
              <a:buNone/>
            </a:pPr>
            <a:r>
              <a:rPr lang="en-US" dirty="0"/>
              <a:t>• Provide efforts to make the people to have clear cut understanding the implications on their life through the </a:t>
            </a:r>
            <a:r>
              <a:rPr lang="en-US" dirty="0" err="1"/>
              <a:t>organisation</a:t>
            </a:r>
            <a:r>
              <a:rPr lang="en-US" dirty="0"/>
              <a:t> of discussion meetings at various levels. </a:t>
            </a:r>
          </a:p>
          <a:p>
            <a:pPr marL="0" indent="0">
              <a:lnSpc>
                <a:spcPct val="150000"/>
              </a:lnSpc>
              <a:buNone/>
            </a:pPr>
            <a:r>
              <a:rPr lang="en-US" dirty="0"/>
              <a:t>• Assist the people in </a:t>
            </a:r>
            <a:r>
              <a:rPr lang="en-US" dirty="0" err="1"/>
              <a:t>utilising</a:t>
            </a:r>
            <a:r>
              <a:rPr lang="en-US" dirty="0"/>
              <a:t> the provisions and making use of the facilities available under the Act. This will help in concurrent modification and proper implementation. </a:t>
            </a:r>
          </a:p>
          <a:p>
            <a:pPr marL="0" indent="0">
              <a:lnSpc>
                <a:spcPct val="150000"/>
              </a:lnSpc>
              <a:buNone/>
            </a:pPr>
            <a:r>
              <a:rPr lang="en-US" dirty="0"/>
              <a:t>• </a:t>
            </a:r>
            <a:r>
              <a:rPr lang="en-US" dirty="0" err="1"/>
              <a:t>Organise</a:t>
            </a:r>
            <a:r>
              <a:rPr lang="en-US" dirty="0"/>
              <a:t> sessions to assist the people for collective resistance </a:t>
            </a:r>
            <a:r>
              <a:rPr lang="en-US" dirty="0" err="1"/>
              <a:t>eg</a:t>
            </a:r>
            <a:r>
              <a:rPr lang="en-US" dirty="0"/>
              <a:t>: formation of parent </a:t>
            </a:r>
            <a:r>
              <a:rPr lang="en-US" dirty="0" err="1"/>
              <a:t>organisation</a:t>
            </a:r>
            <a:r>
              <a:rPr lang="en-US" dirty="0"/>
              <a:t> or pressure groups, if they feel that the provisions of the Act are not being implemented in an appropriate manner. </a:t>
            </a:r>
          </a:p>
          <a:p>
            <a:pPr marL="0" indent="0">
              <a:lnSpc>
                <a:spcPct val="150000"/>
              </a:lnSpc>
              <a:buNone/>
            </a:pPr>
            <a:r>
              <a:rPr lang="en-US" dirty="0"/>
              <a:t>• Provide guidance and counseling sessions for the disabled.</a:t>
            </a:r>
            <a:endParaRPr lang="en-IN" dirty="0"/>
          </a:p>
        </p:txBody>
      </p:sp>
    </p:spTree>
    <p:extLst>
      <p:ext uri="{BB962C8B-B14F-4D97-AF65-F5344CB8AC3E}">
        <p14:creationId xmlns:p14="http://schemas.microsoft.com/office/powerpoint/2010/main" xmlns="" val="8942429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E9CED4-D81C-4314-8A9D-DFC373640AB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74FD5853-4E6F-4C5D-B362-641CE95CFEB4}"/>
              </a:ext>
            </a:extLst>
          </p:cNvPr>
          <p:cNvSpPr>
            <a:spLocks noGrp="1"/>
          </p:cNvSpPr>
          <p:nvPr>
            <p:ph idx="1"/>
          </p:nvPr>
        </p:nvSpPr>
        <p:spPr/>
        <p:txBody>
          <a:bodyPr/>
          <a:lstStyle/>
          <a:p>
            <a:r>
              <a:rPr lang="en-US" dirty="0"/>
              <a:t>Any questions ?</a:t>
            </a:r>
            <a:endParaRPr lang="en-IN" dirty="0"/>
          </a:p>
        </p:txBody>
      </p:sp>
    </p:spTree>
    <p:extLst>
      <p:ext uri="{BB962C8B-B14F-4D97-AF65-F5344CB8AC3E}">
        <p14:creationId xmlns:p14="http://schemas.microsoft.com/office/powerpoint/2010/main" xmlns="" val="1073675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0074BA-9EEE-447F-A574-3CD401A274CF}"/>
              </a:ext>
            </a:extLst>
          </p:cNvPr>
          <p:cNvSpPr>
            <a:spLocks noGrp="1"/>
          </p:cNvSpPr>
          <p:nvPr>
            <p:ph type="title"/>
          </p:nvPr>
        </p:nvSpPr>
        <p:spPr/>
        <p:txBody>
          <a:bodyPr/>
          <a:lstStyle/>
          <a:p>
            <a:r>
              <a:rPr lang="en-IN" dirty="0"/>
              <a:t>Social Security in India</a:t>
            </a:r>
          </a:p>
        </p:txBody>
      </p:sp>
      <p:sp>
        <p:nvSpPr>
          <p:cNvPr id="3" name="Content Placeholder 2">
            <a:extLst>
              <a:ext uri="{FF2B5EF4-FFF2-40B4-BE49-F238E27FC236}">
                <a16:creationId xmlns:a16="http://schemas.microsoft.com/office/drawing/2014/main" xmlns="" id="{79E42C73-E454-4018-A03C-C9AC75D799E0}"/>
              </a:ext>
            </a:extLst>
          </p:cNvPr>
          <p:cNvSpPr>
            <a:spLocks noGrp="1"/>
          </p:cNvSpPr>
          <p:nvPr>
            <p:ph idx="1"/>
          </p:nvPr>
        </p:nvSpPr>
        <p:spPr>
          <a:xfrm>
            <a:off x="2589212" y="1508289"/>
            <a:ext cx="8915400" cy="4402933"/>
          </a:xfrm>
        </p:spPr>
        <p:txBody>
          <a:bodyPr>
            <a:normAutofit lnSpcReduction="10000"/>
          </a:bodyPr>
          <a:lstStyle/>
          <a:p>
            <a:pPr>
              <a:lnSpc>
                <a:spcPct val="150000"/>
              </a:lnSpc>
            </a:pPr>
            <a:r>
              <a:rPr lang="en-US" dirty="0"/>
              <a:t>A beginning in the social security </a:t>
            </a:r>
            <a:r>
              <a:rPr lang="en-US" dirty="0" err="1"/>
              <a:t>programme</a:t>
            </a:r>
            <a:r>
              <a:rPr lang="en-US" dirty="0"/>
              <a:t> was made in 1923, when the </a:t>
            </a:r>
            <a:r>
              <a:rPr lang="en-US" b="1" dirty="0"/>
              <a:t>Workmen’s Compensation Act </a:t>
            </a:r>
            <a:r>
              <a:rPr lang="en-US" dirty="0"/>
              <a:t>was passed with benefits such as pension, provident fund, gratuity and some other welfare amenities for many years. </a:t>
            </a:r>
          </a:p>
          <a:p>
            <a:pPr>
              <a:lnSpc>
                <a:spcPct val="150000"/>
              </a:lnSpc>
            </a:pPr>
            <a:endParaRPr lang="en-US" dirty="0"/>
          </a:p>
          <a:p>
            <a:pPr marL="0" indent="0">
              <a:buNone/>
            </a:pPr>
            <a:r>
              <a:rPr lang="en-US" dirty="0"/>
              <a:t>Maternity Benefits Act also in force from 1929 onwards.</a:t>
            </a:r>
          </a:p>
          <a:p>
            <a:pPr marL="0" indent="0">
              <a:buNone/>
            </a:pPr>
            <a:r>
              <a:rPr lang="en-US" dirty="0"/>
              <a:t> Employees State Insurance Act is passed in 1948. </a:t>
            </a:r>
          </a:p>
          <a:p>
            <a:pPr marL="0" indent="0">
              <a:buNone/>
            </a:pPr>
            <a:r>
              <a:rPr lang="en-US" dirty="0"/>
              <a:t>Coal Mines Provident fund—1948. </a:t>
            </a:r>
          </a:p>
          <a:p>
            <a:pPr marL="0" indent="0">
              <a:buNone/>
            </a:pPr>
            <a:r>
              <a:rPr lang="en-US" dirty="0"/>
              <a:t>Sickness Insurance Act—1948 (old age pension) </a:t>
            </a:r>
          </a:p>
          <a:p>
            <a:pPr marL="0" indent="0">
              <a:buNone/>
            </a:pPr>
            <a:r>
              <a:rPr lang="en-US" dirty="0"/>
              <a:t>Bonus Scheme Act—1948 </a:t>
            </a:r>
          </a:p>
          <a:p>
            <a:pPr marL="0" indent="0">
              <a:buNone/>
            </a:pPr>
            <a:r>
              <a:rPr lang="en-US" dirty="0"/>
              <a:t>Employees Provident Fund scheme—1952 </a:t>
            </a:r>
          </a:p>
          <a:p>
            <a:pPr marL="0" indent="0">
              <a:buNone/>
            </a:pPr>
            <a:r>
              <a:rPr lang="en-US" dirty="0"/>
              <a:t>Industrial Dispute Amendment Act—1953</a:t>
            </a:r>
            <a:endParaRPr lang="en-IN" dirty="0"/>
          </a:p>
        </p:txBody>
      </p:sp>
    </p:spTree>
    <p:extLst>
      <p:ext uri="{BB962C8B-B14F-4D97-AF65-F5344CB8AC3E}">
        <p14:creationId xmlns:p14="http://schemas.microsoft.com/office/powerpoint/2010/main" xmlns="" val="3924721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1237E2-346C-482A-A7F0-F42274BFF9BB}"/>
              </a:ext>
            </a:extLst>
          </p:cNvPr>
          <p:cNvSpPr>
            <a:spLocks noGrp="1"/>
          </p:cNvSpPr>
          <p:nvPr>
            <p:ph type="title"/>
          </p:nvPr>
        </p:nvSpPr>
        <p:spPr/>
        <p:txBody>
          <a:bodyPr/>
          <a:lstStyle/>
          <a:p>
            <a:r>
              <a:rPr lang="en-IN" dirty="0"/>
              <a:t>Services for Physically Handicapped</a:t>
            </a:r>
          </a:p>
        </p:txBody>
      </p:sp>
      <p:sp>
        <p:nvSpPr>
          <p:cNvPr id="3" name="Content Placeholder 2">
            <a:extLst>
              <a:ext uri="{FF2B5EF4-FFF2-40B4-BE49-F238E27FC236}">
                <a16:creationId xmlns:a16="http://schemas.microsoft.com/office/drawing/2014/main" xmlns="" id="{FEAE09B5-55DB-457B-9031-D0A7C93887B1}"/>
              </a:ext>
            </a:extLst>
          </p:cNvPr>
          <p:cNvSpPr>
            <a:spLocks noGrp="1"/>
          </p:cNvSpPr>
          <p:nvPr>
            <p:ph idx="1"/>
          </p:nvPr>
        </p:nvSpPr>
        <p:spPr/>
        <p:txBody>
          <a:bodyPr/>
          <a:lstStyle/>
          <a:p>
            <a:r>
              <a:rPr lang="en-US" dirty="0"/>
              <a:t>Physical handicapped includes all persons who have either completely lost the use of or can make only a restricted use of one or more of their physical organs.</a:t>
            </a:r>
          </a:p>
          <a:p>
            <a:r>
              <a:rPr lang="en-US" dirty="0"/>
              <a:t> They are capable of performing all the functions of a normal person except in so far as they are limited by their handicap.</a:t>
            </a:r>
            <a:endParaRPr lang="en-IN" dirty="0"/>
          </a:p>
          <a:p>
            <a:endParaRPr lang="en-IN" dirty="0"/>
          </a:p>
        </p:txBody>
      </p:sp>
    </p:spTree>
    <p:extLst>
      <p:ext uri="{BB962C8B-B14F-4D97-AF65-F5344CB8AC3E}">
        <p14:creationId xmlns:p14="http://schemas.microsoft.com/office/powerpoint/2010/main" xmlns="" val="2497839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BA2154-6216-48A6-BD3D-28B110FF3424}"/>
              </a:ext>
            </a:extLst>
          </p:cNvPr>
          <p:cNvSpPr>
            <a:spLocks noGrp="1"/>
          </p:cNvSpPr>
          <p:nvPr>
            <p:ph type="title"/>
          </p:nvPr>
        </p:nvSpPr>
        <p:spPr/>
        <p:txBody>
          <a:bodyPr/>
          <a:lstStyle/>
          <a:p>
            <a:r>
              <a:rPr lang="en-US" dirty="0"/>
              <a:t>Categories</a:t>
            </a:r>
            <a:endParaRPr lang="en-IN" dirty="0"/>
          </a:p>
        </p:txBody>
      </p:sp>
      <p:sp>
        <p:nvSpPr>
          <p:cNvPr id="3" name="Content Placeholder 2">
            <a:extLst>
              <a:ext uri="{FF2B5EF4-FFF2-40B4-BE49-F238E27FC236}">
                <a16:creationId xmlns:a16="http://schemas.microsoft.com/office/drawing/2014/main" xmlns="" id="{2B00D914-5A0E-439B-B843-EE228FCF31C4}"/>
              </a:ext>
            </a:extLst>
          </p:cNvPr>
          <p:cNvSpPr>
            <a:spLocks noGrp="1"/>
          </p:cNvSpPr>
          <p:nvPr>
            <p:ph idx="1"/>
          </p:nvPr>
        </p:nvSpPr>
        <p:spPr/>
        <p:txBody>
          <a:bodyPr/>
          <a:lstStyle/>
          <a:p>
            <a:pPr>
              <a:lnSpc>
                <a:spcPct val="150000"/>
              </a:lnSpc>
              <a:buAutoNum type="arabicPeriod"/>
            </a:pPr>
            <a:r>
              <a:rPr lang="en-US" dirty="0"/>
              <a:t>Persons lacking one or more physical sense. </a:t>
            </a:r>
            <a:r>
              <a:rPr lang="en-US" dirty="0" err="1"/>
              <a:t>Eg</a:t>
            </a:r>
            <a:r>
              <a:rPr lang="en-US" dirty="0"/>
              <a:t>: Blind, deaf or dumb. </a:t>
            </a:r>
          </a:p>
          <a:p>
            <a:pPr>
              <a:lnSpc>
                <a:spcPct val="150000"/>
              </a:lnSpc>
              <a:buAutoNum type="arabicPeriod"/>
            </a:pPr>
            <a:r>
              <a:rPr lang="en-US" dirty="0"/>
              <a:t>Orthopedically handicapped and crippled. </a:t>
            </a:r>
            <a:r>
              <a:rPr lang="en-US" dirty="0" err="1"/>
              <a:t>Eg</a:t>
            </a:r>
            <a:r>
              <a:rPr lang="en-US" dirty="0"/>
              <a:t>: Short limb, amputation.</a:t>
            </a:r>
          </a:p>
          <a:p>
            <a:pPr>
              <a:lnSpc>
                <a:spcPct val="150000"/>
              </a:lnSpc>
              <a:buAutoNum type="arabicPeriod"/>
            </a:pPr>
            <a:r>
              <a:rPr lang="en-US" dirty="0"/>
              <a:t>The defects of the internal organ of the body. </a:t>
            </a:r>
            <a:r>
              <a:rPr lang="en-US" dirty="0" err="1"/>
              <a:t>Eg</a:t>
            </a:r>
            <a:r>
              <a:rPr lang="en-US" dirty="0"/>
              <a:t>: Heart defects, T.B, diabetics.</a:t>
            </a:r>
            <a:endParaRPr lang="en-IN" dirty="0"/>
          </a:p>
        </p:txBody>
      </p:sp>
    </p:spTree>
    <p:extLst>
      <p:ext uri="{BB962C8B-B14F-4D97-AF65-F5344CB8AC3E}">
        <p14:creationId xmlns:p14="http://schemas.microsoft.com/office/powerpoint/2010/main" xmlns="" val="806452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ECD425-A725-423E-BEA6-D1A1468E4276}"/>
              </a:ext>
            </a:extLst>
          </p:cNvPr>
          <p:cNvSpPr>
            <a:spLocks noGrp="1"/>
          </p:cNvSpPr>
          <p:nvPr>
            <p:ph type="title"/>
          </p:nvPr>
        </p:nvSpPr>
        <p:spPr/>
        <p:txBody>
          <a:bodyPr/>
          <a:lstStyle/>
          <a:p>
            <a:r>
              <a:rPr lang="en-US" dirty="0"/>
              <a:t>Suggestions to Solve the Problems of Handicap</a:t>
            </a:r>
            <a:endParaRPr lang="en-IN" dirty="0"/>
          </a:p>
        </p:txBody>
      </p:sp>
      <p:sp>
        <p:nvSpPr>
          <p:cNvPr id="3" name="Content Placeholder 2">
            <a:extLst>
              <a:ext uri="{FF2B5EF4-FFF2-40B4-BE49-F238E27FC236}">
                <a16:creationId xmlns:a16="http://schemas.microsoft.com/office/drawing/2014/main" xmlns="" id="{B3608EE8-D2AE-47FA-BFA3-467AA9FE7DC3}"/>
              </a:ext>
            </a:extLst>
          </p:cNvPr>
          <p:cNvSpPr>
            <a:spLocks noGrp="1"/>
          </p:cNvSpPr>
          <p:nvPr>
            <p:ph idx="1"/>
          </p:nvPr>
        </p:nvSpPr>
        <p:spPr/>
        <p:txBody>
          <a:bodyPr/>
          <a:lstStyle/>
          <a:p>
            <a:pPr marL="0" indent="0">
              <a:buNone/>
            </a:pPr>
            <a:r>
              <a:rPr lang="en-US" dirty="0"/>
              <a:t>• Proper treatment </a:t>
            </a:r>
          </a:p>
          <a:p>
            <a:pPr marL="0" indent="0">
              <a:buNone/>
            </a:pPr>
            <a:r>
              <a:rPr lang="en-US" dirty="0"/>
              <a:t>• Special grants and other aids </a:t>
            </a:r>
          </a:p>
          <a:p>
            <a:pPr marL="0" indent="0">
              <a:buNone/>
            </a:pPr>
            <a:r>
              <a:rPr lang="en-US" dirty="0"/>
              <a:t>• Employment facilities </a:t>
            </a:r>
          </a:p>
          <a:p>
            <a:pPr marL="0" indent="0">
              <a:buNone/>
            </a:pPr>
            <a:r>
              <a:rPr lang="en-US" dirty="0"/>
              <a:t>• Special training </a:t>
            </a:r>
          </a:p>
          <a:p>
            <a:pPr marL="0" indent="0">
              <a:buNone/>
            </a:pPr>
            <a:r>
              <a:rPr lang="en-US" dirty="0"/>
              <a:t>• Asylum establishment </a:t>
            </a:r>
          </a:p>
          <a:p>
            <a:pPr marL="0" indent="0">
              <a:buNone/>
            </a:pPr>
            <a:r>
              <a:rPr lang="en-US" dirty="0"/>
              <a:t>• Rehabilitation </a:t>
            </a:r>
            <a:r>
              <a:rPr lang="en-US" dirty="0" err="1"/>
              <a:t>centre</a:t>
            </a:r>
            <a:r>
              <a:rPr lang="en-US" dirty="0"/>
              <a:t>.</a:t>
            </a:r>
            <a:endParaRPr lang="en-IN" dirty="0"/>
          </a:p>
        </p:txBody>
      </p:sp>
    </p:spTree>
    <p:extLst>
      <p:ext uri="{BB962C8B-B14F-4D97-AF65-F5344CB8AC3E}">
        <p14:creationId xmlns:p14="http://schemas.microsoft.com/office/powerpoint/2010/main" xmlns="" val="90652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7A7CCB-8397-4755-B0DB-995371045258}"/>
              </a:ext>
            </a:extLst>
          </p:cNvPr>
          <p:cNvSpPr>
            <a:spLocks noGrp="1"/>
          </p:cNvSpPr>
          <p:nvPr>
            <p:ph type="title"/>
          </p:nvPr>
        </p:nvSpPr>
        <p:spPr/>
        <p:txBody>
          <a:bodyPr/>
          <a:lstStyle/>
          <a:p>
            <a:r>
              <a:rPr lang="en-US" dirty="0"/>
              <a:t>Services </a:t>
            </a:r>
            <a:endParaRPr lang="en-IN" dirty="0"/>
          </a:p>
        </p:txBody>
      </p:sp>
      <p:graphicFrame>
        <p:nvGraphicFramePr>
          <p:cNvPr id="4" name="Content Placeholder 3">
            <a:extLst>
              <a:ext uri="{FF2B5EF4-FFF2-40B4-BE49-F238E27FC236}">
                <a16:creationId xmlns:a16="http://schemas.microsoft.com/office/drawing/2014/main" xmlns="" id="{3863F727-E5C4-4140-8A74-F6650F3CD0C4}"/>
              </a:ext>
            </a:extLst>
          </p:cNvPr>
          <p:cNvGraphicFramePr>
            <a:graphicFrameLocks noGrp="1"/>
          </p:cNvGraphicFramePr>
          <p:nvPr>
            <p:ph idx="1"/>
            <p:extLst>
              <p:ext uri="{D42A27DB-BD31-4B8C-83A1-F6EECF244321}">
                <p14:modId xmlns:p14="http://schemas.microsoft.com/office/powerpoint/2010/main" xmlns="" val="2171515931"/>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8471704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196</TotalTime>
  <Words>2111</Words>
  <Application>Microsoft Office PowerPoint</Application>
  <PresentationFormat>Custom</PresentationFormat>
  <Paragraphs>230</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Wisp</vt:lpstr>
      <vt:lpstr>Social security and social legislation in relation to the disabled</vt:lpstr>
      <vt:lpstr>Slide 2</vt:lpstr>
      <vt:lpstr>Areas of Social Security in Developing Countries</vt:lpstr>
      <vt:lpstr>Social Security in India</vt:lpstr>
      <vt:lpstr>Social Security in India</vt:lpstr>
      <vt:lpstr>Services for Physically Handicapped</vt:lpstr>
      <vt:lpstr>Categories</vt:lpstr>
      <vt:lpstr>Suggestions to Solve the Problems of Handicap</vt:lpstr>
      <vt:lpstr>Services </vt:lpstr>
      <vt:lpstr>Social Security Schemes in India</vt:lpstr>
      <vt:lpstr>Social Security Schemes in India</vt:lpstr>
      <vt:lpstr>Legislative Support for Social Security</vt:lpstr>
      <vt:lpstr>Comprehensive Social Security</vt:lpstr>
      <vt:lpstr>Areas of Social Security</vt:lpstr>
      <vt:lpstr>Slide 15</vt:lpstr>
      <vt:lpstr>Employees State Insurance Act, 1948</vt:lpstr>
      <vt:lpstr>Slide 17</vt:lpstr>
      <vt:lpstr>Employees benefits</vt:lpstr>
      <vt:lpstr>Slide 19</vt:lpstr>
      <vt:lpstr>Slide 20</vt:lpstr>
      <vt:lpstr>Slide 21</vt:lpstr>
      <vt:lpstr>Slide 22</vt:lpstr>
      <vt:lpstr>Slide 23</vt:lpstr>
      <vt:lpstr>Employers benefits</vt:lpstr>
      <vt:lpstr>The Workmen’s Compensation Act, 1923</vt:lpstr>
      <vt:lpstr>Objectives</vt:lpstr>
      <vt:lpstr>Rules Regarding Workmen’s Compensation</vt:lpstr>
      <vt:lpstr>Rules Regarding Workmen’s Compensation</vt:lpstr>
      <vt:lpstr>Amount of Compensation (Sec. 4)</vt:lpstr>
      <vt:lpstr>Compensation for Death</vt:lpstr>
      <vt:lpstr>Slide 31</vt:lpstr>
      <vt:lpstr>Slide 32</vt:lpstr>
      <vt:lpstr>Compensation to be paid when due</vt:lpstr>
      <vt:lpstr>Penalty for Default</vt:lpstr>
      <vt:lpstr>DISABILITY ACT (1995)</vt:lpstr>
      <vt:lpstr>The salient features of Disability Act are:</vt:lpstr>
      <vt:lpstr>The Cardinal Rights of the Disabled Act</vt:lpstr>
      <vt:lpstr>Slide 38</vt:lpstr>
      <vt:lpstr>Slide 39</vt:lpstr>
      <vt:lpstr>Services provided</vt:lpstr>
      <vt:lpstr>Limitations of Disability Act, 1995</vt:lpstr>
      <vt:lpstr>Role of Physiotherapist, Social Worker in the Implementation of the Disabled Act</vt:lpstr>
      <vt:lpstr>Role of Physiotherapist, Social Worker in the Implementation of the Disabled Act</vt:lpstr>
      <vt:lpstr>Slide 44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security and social legislation in relation to the disabled</dc:title>
  <dc:creator>yash jain</dc:creator>
  <cp:lastModifiedBy>HP</cp:lastModifiedBy>
  <cp:revision>17</cp:revision>
  <dcterms:created xsi:type="dcterms:W3CDTF">2022-05-08T07:16:11Z</dcterms:created>
  <dcterms:modified xsi:type="dcterms:W3CDTF">2024-06-19T04:36:00Z</dcterms:modified>
</cp:coreProperties>
</file>